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7" r:id="rId4"/>
    <p:sldId id="264" r:id="rId5"/>
    <p:sldId id="258" r:id="rId6"/>
    <p:sldId id="265" r:id="rId7"/>
    <p:sldId id="270" r:id="rId8"/>
    <p:sldId id="259" r:id="rId9"/>
    <p:sldId id="268" r:id="rId10"/>
    <p:sldId id="269" r:id="rId11"/>
    <p:sldId id="267" r:id="rId12"/>
    <p:sldId id="266" r:id="rId13"/>
    <p:sldId id="260" r:id="rId14"/>
    <p:sldId id="261" r:id="rId15"/>
    <p:sldId id="271" r:id="rId16"/>
    <p:sldId id="262" r:id="rId17"/>
    <p:sldId id="272" r:id="rId18"/>
    <p:sldId id="273"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16EE5C-9EFC-4F54-890D-F7A14A4B6C0E}"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s-CO"/>
        </a:p>
      </dgm:t>
    </dgm:pt>
    <dgm:pt modelId="{0C7899CB-B08A-4F8E-8E82-145EFDF00AED}">
      <dgm:prSet custT="1"/>
      <dgm:spPr>
        <a:solidFill>
          <a:srgbClr val="002060"/>
        </a:solidFill>
      </dgm:spPr>
      <dgm:t>
        <a:bodyPr/>
        <a:lstStyle/>
        <a:p>
          <a:pPr rtl="0"/>
          <a:r>
            <a:rPr lang="es-CO" sz="1800" dirty="0" smtClean="0"/>
            <a:t>Cristo es el Arquitecto, el Constructor y la Piedra angular de la redención.  El es no solo el Pastor sino también la Puerta del aprisco</a:t>
          </a:r>
          <a:r>
            <a:rPr lang="es-CO" sz="1700" dirty="0" smtClean="0"/>
            <a:t>. </a:t>
          </a:r>
          <a:endParaRPr lang="es-CO" sz="1700" dirty="0"/>
        </a:p>
      </dgm:t>
    </dgm:pt>
    <dgm:pt modelId="{6714DD5F-9B38-47CB-AB01-F8D6CA541B8B}" type="parTrans" cxnId="{1632728A-F8C1-44DB-BE39-A76FA97FE3AE}">
      <dgm:prSet/>
      <dgm:spPr/>
      <dgm:t>
        <a:bodyPr/>
        <a:lstStyle/>
        <a:p>
          <a:endParaRPr lang="es-CO"/>
        </a:p>
      </dgm:t>
    </dgm:pt>
    <dgm:pt modelId="{64765650-F584-4391-BA5F-3C28ED800E6D}" type="sibTrans" cxnId="{1632728A-F8C1-44DB-BE39-A76FA97FE3AE}">
      <dgm:prSet/>
      <dgm:spPr>
        <a:solidFill>
          <a:srgbClr val="FF0000"/>
        </a:solidFill>
      </dgm:spPr>
      <dgm:t>
        <a:bodyPr/>
        <a:lstStyle/>
        <a:p>
          <a:endParaRPr lang="es-CO"/>
        </a:p>
      </dgm:t>
    </dgm:pt>
    <dgm:pt modelId="{4C194EA3-F5D2-4FAF-9312-7726F21C6913}">
      <dgm:prSet custT="1"/>
      <dgm:spPr>
        <a:solidFill>
          <a:srgbClr val="002060"/>
        </a:solidFill>
      </dgm:spPr>
      <dgm:t>
        <a:bodyPr/>
        <a:lstStyle/>
        <a:p>
          <a:pPr rtl="0"/>
          <a:r>
            <a:rPr lang="es-CO" sz="2800" dirty="0" smtClean="0"/>
            <a:t>(Juan10:1-14). </a:t>
          </a:r>
          <a:endParaRPr lang="es-CO" sz="2800" dirty="0"/>
        </a:p>
      </dgm:t>
    </dgm:pt>
    <dgm:pt modelId="{198E9714-6860-43E3-A13D-422086BBFFD8}" type="parTrans" cxnId="{9F4CD7B2-3607-40A5-B8FD-6821E64B8E7C}">
      <dgm:prSet/>
      <dgm:spPr/>
      <dgm:t>
        <a:bodyPr/>
        <a:lstStyle/>
        <a:p>
          <a:endParaRPr lang="es-CO"/>
        </a:p>
      </dgm:t>
    </dgm:pt>
    <dgm:pt modelId="{590F69CD-37D7-4076-9838-F37B657D7D34}" type="sibTrans" cxnId="{9F4CD7B2-3607-40A5-B8FD-6821E64B8E7C}">
      <dgm:prSet/>
      <dgm:spPr/>
      <dgm:t>
        <a:bodyPr/>
        <a:lstStyle/>
        <a:p>
          <a:endParaRPr lang="es-CO"/>
        </a:p>
      </dgm:t>
    </dgm:pt>
    <dgm:pt modelId="{2C24B44B-D93D-4CB7-AEE1-931E6F37B933}" type="pres">
      <dgm:prSet presAssocID="{4616EE5C-9EFC-4F54-890D-F7A14A4B6C0E}" presName="Name0" presStyleCnt="0">
        <dgm:presLayoutVars>
          <dgm:dir/>
          <dgm:resizeHandles val="exact"/>
        </dgm:presLayoutVars>
      </dgm:prSet>
      <dgm:spPr/>
    </dgm:pt>
    <dgm:pt modelId="{197EA2B2-9AA1-413B-A55C-EABFC310B672}" type="pres">
      <dgm:prSet presAssocID="{0C7899CB-B08A-4F8E-8E82-145EFDF00AED}" presName="node" presStyleLbl="node1" presStyleIdx="0" presStyleCnt="2">
        <dgm:presLayoutVars>
          <dgm:bulletEnabled val="1"/>
        </dgm:presLayoutVars>
      </dgm:prSet>
      <dgm:spPr/>
    </dgm:pt>
    <dgm:pt modelId="{0A94CD2A-14A0-4244-8C47-018E2F3E0C8A}" type="pres">
      <dgm:prSet presAssocID="{64765650-F584-4391-BA5F-3C28ED800E6D}" presName="sibTrans" presStyleLbl="sibTrans2D1" presStyleIdx="0" presStyleCnt="1"/>
      <dgm:spPr/>
    </dgm:pt>
    <dgm:pt modelId="{06775999-1FE8-4A23-BD3B-EEC7F20A50AD}" type="pres">
      <dgm:prSet presAssocID="{64765650-F584-4391-BA5F-3C28ED800E6D}" presName="connectorText" presStyleLbl="sibTrans2D1" presStyleIdx="0" presStyleCnt="1"/>
      <dgm:spPr/>
    </dgm:pt>
    <dgm:pt modelId="{EE1EF0C6-1625-45C3-A683-263F3462A386}" type="pres">
      <dgm:prSet presAssocID="{4C194EA3-F5D2-4FAF-9312-7726F21C6913}" presName="node" presStyleLbl="node1" presStyleIdx="1" presStyleCnt="2">
        <dgm:presLayoutVars>
          <dgm:bulletEnabled val="1"/>
        </dgm:presLayoutVars>
      </dgm:prSet>
      <dgm:spPr/>
    </dgm:pt>
  </dgm:ptLst>
  <dgm:cxnLst>
    <dgm:cxn modelId="{D0760592-5481-41EC-8987-3306C4F4D2BF}" type="presOf" srcId="{64765650-F584-4391-BA5F-3C28ED800E6D}" destId="{0A94CD2A-14A0-4244-8C47-018E2F3E0C8A}" srcOrd="0" destOrd="0" presId="urn:microsoft.com/office/officeart/2005/8/layout/process1"/>
    <dgm:cxn modelId="{1632728A-F8C1-44DB-BE39-A76FA97FE3AE}" srcId="{4616EE5C-9EFC-4F54-890D-F7A14A4B6C0E}" destId="{0C7899CB-B08A-4F8E-8E82-145EFDF00AED}" srcOrd="0" destOrd="0" parTransId="{6714DD5F-9B38-47CB-AB01-F8D6CA541B8B}" sibTransId="{64765650-F584-4391-BA5F-3C28ED800E6D}"/>
    <dgm:cxn modelId="{61D67F59-1DD2-4591-8DFF-066F2191288C}" type="presOf" srcId="{4C194EA3-F5D2-4FAF-9312-7726F21C6913}" destId="{EE1EF0C6-1625-45C3-A683-263F3462A386}" srcOrd="0" destOrd="0" presId="urn:microsoft.com/office/officeart/2005/8/layout/process1"/>
    <dgm:cxn modelId="{EB25AB12-7CF6-44AA-ACB9-22A1B944EF34}" type="presOf" srcId="{4616EE5C-9EFC-4F54-890D-F7A14A4B6C0E}" destId="{2C24B44B-D93D-4CB7-AEE1-931E6F37B933}" srcOrd="0" destOrd="0" presId="urn:microsoft.com/office/officeart/2005/8/layout/process1"/>
    <dgm:cxn modelId="{9F4CD7B2-3607-40A5-B8FD-6821E64B8E7C}" srcId="{4616EE5C-9EFC-4F54-890D-F7A14A4B6C0E}" destId="{4C194EA3-F5D2-4FAF-9312-7726F21C6913}" srcOrd="1" destOrd="0" parTransId="{198E9714-6860-43E3-A13D-422086BBFFD8}" sibTransId="{590F69CD-37D7-4076-9838-F37B657D7D34}"/>
    <dgm:cxn modelId="{957A1A22-B69A-490F-AD04-4A3DEB8CBB65}" type="presOf" srcId="{0C7899CB-B08A-4F8E-8E82-145EFDF00AED}" destId="{197EA2B2-9AA1-413B-A55C-EABFC310B672}" srcOrd="0" destOrd="0" presId="urn:microsoft.com/office/officeart/2005/8/layout/process1"/>
    <dgm:cxn modelId="{6969E802-DA92-49A1-B7B0-4FFFB53E89ED}" type="presOf" srcId="{64765650-F584-4391-BA5F-3C28ED800E6D}" destId="{06775999-1FE8-4A23-BD3B-EEC7F20A50AD}" srcOrd="1" destOrd="0" presId="urn:microsoft.com/office/officeart/2005/8/layout/process1"/>
    <dgm:cxn modelId="{E8A7F0FF-08F5-44CF-9D84-D4377AC9684F}" type="presParOf" srcId="{2C24B44B-D93D-4CB7-AEE1-931E6F37B933}" destId="{197EA2B2-9AA1-413B-A55C-EABFC310B672}" srcOrd="0" destOrd="0" presId="urn:microsoft.com/office/officeart/2005/8/layout/process1"/>
    <dgm:cxn modelId="{E05E77F2-4810-4105-A845-87240B4F14E5}" type="presParOf" srcId="{2C24B44B-D93D-4CB7-AEE1-931E6F37B933}" destId="{0A94CD2A-14A0-4244-8C47-018E2F3E0C8A}" srcOrd="1" destOrd="0" presId="urn:microsoft.com/office/officeart/2005/8/layout/process1"/>
    <dgm:cxn modelId="{6C3FC841-51D3-4D3A-AF7B-E657F0602FAE}" type="presParOf" srcId="{0A94CD2A-14A0-4244-8C47-018E2F3E0C8A}" destId="{06775999-1FE8-4A23-BD3B-EEC7F20A50AD}" srcOrd="0" destOrd="0" presId="urn:microsoft.com/office/officeart/2005/8/layout/process1"/>
    <dgm:cxn modelId="{9C2F46E1-CF0B-40EB-8F7A-9B360E3CBA29}" type="presParOf" srcId="{2C24B44B-D93D-4CB7-AEE1-931E6F37B933}" destId="{EE1EF0C6-1625-45C3-A683-263F3462A386}"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0CF7AC-0AB5-418C-A1DE-CF04AD31B34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D8E99365-DC44-4CD0-B250-C5FA789C63EF}">
      <dgm:prSet custT="1"/>
      <dgm:spPr>
        <a:solidFill>
          <a:srgbClr val="002060"/>
        </a:solidFill>
      </dgm:spPr>
      <dgm:t>
        <a:bodyPr/>
        <a:lstStyle/>
        <a:p>
          <a:pPr rtl="0"/>
          <a:r>
            <a:rPr lang="es-CO" sz="2000" b="1" dirty="0" smtClean="0"/>
            <a:t>2</a:t>
          </a:r>
          <a:r>
            <a:rPr lang="es-CO" sz="2000" dirty="0" smtClean="0"/>
            <a:t>). En quien tenemos  «</a:t>
          </a:r>
          <a:r>
            <a:rPr lang="es-CO" sz="2000" b="1" u="sng" dirty="0" smtClean="0"/>
            <a:t>Redención</a:t>
          </a:r>
          <a:r>
            <a:rPr lang="es-CO" sz="2000" dirty="0" smtClean="0"/>
            <a:t>».  Gr. apolútrōsis, que quiere decir “redención”, “remisión”, “liberación mediante </a:t>
          </a:r>
          <a:r>
            <a:rPr lang="es-CO" sz="2000" b="1" u="sng" dirty="0" smtClean="0"/>
            <a:t>pago</a:t>
          </a:r>
          <a:r>
            <a:rPr lang="es-CO" sz="2000" dirty="0" smtClean="0"/>
            <a:t> de rescate”. </a:t>
          </a:r>
          <a:r>
            <a:rPr lang="es-CO" sz="2000" b="1" dirty="0" smtClean="0"/>
            <a:t>(Rom.3:24), </a:t>
          </a:r>
          <a:r>
            <a:rPr lang="es-CO" sz="2000" dirty="0" smtClean="0"/>
            <a:t>dice: </a:t>
          </a:r>
          <a:r>
            <a:rPr lang="es-CO" sz="2000" u="sng" dirty="0" smtClean="0"/>
            <a:t>Siendo justificados gratuitamente por su gracia, por la redención que es en Jesu Cristo</a:t>
          </a:r>
          <a:r>
            <a:rPr lang="es-CO" sz="2000" dirty="0" smtClean="0"/>
            <a:t> </a:t>
          </a:r>
          <a:endParaRPr lang="es-CO" sz="2000" dirty="0"/>
        </a:p>
      </dgm:t>
    </dgm:pt>
    <dgm:pt modelId="{FD59F73B-0495-4B6D-839D-660E6135160B}" type="parTrans" cxnId="{E02DCB9E-123E-4D60-9D0F-91B586D425E2}">
      <dgm:prSet/>
      <dgm:spPr/>
      <dgm:t>
        <a:bodyPr/>
        <a:lstStyle/>
        <a:p>
          <a:endParaRPr lang="es-CO"/>
        </a:p>
      </dgm:t>
    </dgm:pt>
    <dgm:pt modelId="{F0CAADC9-50FD-4984-95B6-41B228F041D6}" type="sibTrans" cxnId="{E02DCB9E-123E-4D60-9D0F-91B586D425E2}">
      <dgm:prSet/>
      <dgm:spPr/>
      <dgm:t>
        <a:bodyPr/>
        <a:lstStyle/>
        <a:p>
          <a:endParaRPr lang="es-CO"/>
        </a:p>
      </dgm:t>
    </dgm:pt>
    <dgm:pt modelId="{A8D5D1D7-8792-4FFD-933F-B2407B636AF6}">
      <dgm:prSet custT="1"/>
      <dgm:spPr>
        <a:solidFill>
          <a:srgbClr val="FF0000"/>
        </a:solidFill>
      </dgm:spPr>
      <dgm:t>
        <a:bodyPr/>
        <a:lstStyle/>
        <a:p>
          <a:pPr rtl="0"/>
          <a:r>
            <a:rPr lang="es-CO" sz="2400" b="1" dirty="0" smtClean="0"/>
            <a:t>3</a:t>
          </a:r>
          <a:r>
            <a:rPr lang="es-CO" sz="2400" dirty="0" smtClean="0"/>
            <a:t>). En quien tenemos redención «</a:t>
          </a:r>
          <a:r>
            <a:rPr lang="es-CO" sz="2400" b="1" u="sng" dirty="0" smtClean="0"/>
            <a:t>Por su sangre</a:t>
          </a:r>
          <a:r>
            <a:rPr lang="es-CO" sz="2400" dirty="0" smtClean="0"/>
            <a:t>». La vida está en la sangre </a:t>
          </a:r>
          <a:r>
            <a:rPr lang="es-CO" sz="2400" b="1" dirty="0" smtClean="0"/>
            <a:t>(Lev.17:11).  </a:t>
          </a:r>
          <a:r>
            <a:rPr lang="es-CO" sz="2400" dirty="0" smtClean="0"/>
            <a:t>La sangre derramada de Cristo representa la vida que fue entregada para redimir a la humanidad. </a:t>
          </a:r>
          <a:endParaRPr lang="es-CO" sz="2400" dirty="0"/>
        </a:p>
      </dgm:t>
    </dgm:pt>
    <dgm:pt modelId="{BDCFCE3F-D402-4267-8DEE-1F63336281D2}" type="parTrans" cxnId="{271E0223-2721-4154-AF17-3F0E955FB3AA}">
      <dgm:prSet/>
      <dgm:spPr/>
      <dgm:t>
        <a:bodyPr/>
        <a:lstStyle/>
        <a:p>
          <a:endParaRPr lang="es-CO"/>
        </a:p>
      </dgm:t>
    </dgm:pt>
    <dgm:pt modelId="{8706AF18-C75D-4EC0-9308-73A76A648FC1}" type="sibTrans" cxnId="{271E0223-2721-4154-AF17-3F0E955FB3AA}">
      <dgm:prSet/>
      <dgm:spPr/>
      <dgm:t>
        <a:bodyPr/>
        <a:lstStyle/>
        <a:p>
          <a:endParaRPr lang="es-CO"/>
        </a:p>
      </dgm:t>
    </dgm:pt>
    <dgm:pt modelId="{30724E9F-CEC4-43F6-B693-16608FC63EEB}">
      <dgm:prSet/>
      <dgm:spPr>
        <a:solidFill>
          <a:srgbClr val="FFC000"/>
        </a:solidFill>
      </dgm:spPr>
      <dgm:t>
        <a:bodyPr/>
        <a:lstStyle/>
        <a:p>
          <a:pPr rtl="0"/>
          <a:r>
            <a:rPr lang="es-CO" b="1" dirty="0" smtClean="0"/>
            <a:t>4</a:t>
          </a:r>
          <a:r>
            <a:rPr lang="es-CO" dirty="0" smtClean="0"/>
            <a:t>). </a:t>
          </a:r>
          <a:r>
            <a:rPr lang="es-CO" dirty="0" smtClean="0">
              <a:solidFill>
                <a:srgbClr val="002060"/>
              </a:solidFill>
            </a:rPr>
            <a:t>En quien tenemos redención por su sangre el </a:t>
          </a:r>
          <a:r>
            <a:rPr lang="es-CO" b="1" u="sng" dirty="0" smtClean="0">
              <a:solidFill>
                <a:srgbClr val="002060"/>
              </a:solidFill>
            </a:rPr>
            <a:t>Perdón de pecados</a:t>
          </a:r>
          <a:r>
            <a:rPr lang="es-CO" dirty="0" smtClean="0">
              <a:solidFill>
                <a:srgbClr val="002060"/>
              </a:solidFill>
            </a:rPr>
            <a:t>. Redención es liberación de la esclavitud en que cayó el hombre por transgredir la voluntad divina, liberación hecha a un costo infinito.  El derramamiento de la sangre de Cristo fue “para remisión de pecados” </a:t>
          </a:r>
          <a:r>
            <a:rPr lang="es-CO" b="1" dirty="0" smtClean="0">
              <a:solidFill>
                <a:srgbClr val="002060"/>
              </a:solidFill>
            </a:rPr>
            <a:t>(ver Mat.26:28). </a:t>
          </a:r>
          <a:endParaRPr lang="es-CO" dirty="0">
            <a:solidFill>
              <a:srgbClr val="002060"/>
            </a:solidFill>
          </a:endParaRPr>
        </a:p>
      </dgm:t>
    </dgm:pt>
    <dgm:pt modelId="{B4A4B2B4-DFE4-4A03-A052-2DE9588469EB}" type="parTrans" cxnId="{113AF931-CA74-4C35-BB01-B4CA455DFD39}">
      <dgm:prSet/>
      <dgm:spPr/>
      <dgm:t>
        <a:bodyPr/>
        <a:lstStyle/>
        <a:p>
          <a:endParaRPr lang="es-CO"/>
        </a:p>
      </dgm:t>
    </dgm:pt>
    <dgm:pt modelId="{197896AD-32CE-4FC5-B8C6-8C574D3D18E3}" type="sibTrans" cxnId="{113AF931-CA74-4C35-BB01-B4CA455DFD39}">
      <dgm:prSet/>
      <dgm:spPr/>
      <dgm:t>
        <a:bodyPr/>
        <a:lstStyle/>
        <a:p>
          <a:endParaRPr lang="es-CO"/>
        </a:p>
      </dgm:t>
    </dgm:pt>
    <dgm:pt modelId="{E2C7EB86-4CD1-4C4B-BA2F-6E931B28EBEF}">
      <dgm:prSet custT="1"/>
      <dgm:spPr>
        <a:solidFill>
          <a:srgbClr val="0070C0"/>
        </a:solidFill>
      </dgm:spPr>
      <dgm:t>
        <a:bodyPr/>
        <a:lstStyle/>
        <a:p>
          <a:pPr rtl="0"/>
          <a:r>
            <a:rPr lang="es-CO" sz="2400" b="1" dirty="0" smtClean="0"/>
            <a:t>5</a:t>
          </a:r>
          <a:r>
            <a:rPr lang="es-CO" sz="2400" dirty="0" smtClean="0"/>
            <a:t>). En quien tenemos redención por su sangre el perdón de pecados. Según las «</a:t>
          </a:r>
          <a:r>
            <a:rPr lang="es-CO" sz="2400" b="1" u="sng" dirty="0" smtClean="0"/>
            <a:t>Riquezas de su gracia</a:t>
          </a:r>
          <a:r>
            <a:rPr lang="es-CO" sz="2400" dirty="0" smtClean="0"/>
            <a:t>». Compárese con las riquezas de su benignidad </a:t>
          </a:r>
          <a:r>
            <a:rPr lang="es-CO" sz="2400" b="1" dirty="0" smtClean="0"/>
            <a:t>(Rom. 2:4) </a:t>
          </a:r>
          <a:r>
            <a:rPr lang="es-CO" sz="2400" dirty="0" smtClean="0"/>
            <a:t>y las riquezas de su gloria </a:t>
          </a:r>
          <a:r>
            <a:rPr lang="es-CO" sz="2400" b="1" dirty="0" smtClean="0"/>
            <a:t>(Efe.3:16).</a:t>
          </a:r>
          <a:endParaRPr lang="es-CO" sz="2100" dirty="0"/>
        </a:p>
      </dgm:t>
    </dgm:pt>
    <dgm:pt modelId="{64B652DB-83EB-46EE-956D-863B5DB3BD74}" type="parTrans" cxnId="{1CBD7322-F677-4C7C-AA9F-DDC11004A182}">
      <dgm:prSet/>
      <dgm:spPr/>
      <dgm:t>
        <a:bodyPr/>
        <a:lstStyle/>
        <a:p>
          <a:endParaRPr lang="es-CO"/>
        </a:p>
      </dgm:t>
    </dgm:pt>
    <dgm:pt modelId="{2E9D40DD-9EF7-465F-89ED-1770DDCDDD0C}" type="sibTrans" cxnId="{1CBD7322-F677-4C7C-AA9F-DDC11004A182}">
      <dgm:prSet/>
      <dgm:spPr/>
      <dgm:t>
        <a:bodyPr/>
        <a:lstStyle/>
        <a:p>
          <a:endParaRPr lang="es-CO"/>
        </a:p>
      </dgm:t>
    </dgm:pt>
    <dgm:pt modelId="{ED860B6A-7992-406B-A246-E493A50ACD91}" type="pres">
      <dgm:prSet presAssocID="{900CF7AC-0AB5-418C-A1DE-CF04AD31B34D}" presName="linear" presStyleCnt="0">
        <dgm:presLayoutVars>
          <dgm:animLvl val="lvl"/>
          <dgm:resizeHandles val="exact"/>
        </dgm:presLayoutVars>
      </dgm:prSet>
      <dgm:spPr/>
    </dgm:pt>
    <dgm:pt modelId="{E07E9D69-2262-4355-9006-9C98C7B643BC}" type="pres">
      <dgm:prSet presAssocID="{D8E99365-DC44-4CD0-B250-C5FA789C63EF}" presName="parentText" presStyleLbl="node1" presStyleIdx="0" presStyleCnt="4">
        <dgm:presLayoutVars>
          <dgm:chMax val="0"/>
          <dgm:bulletEnabled val="1"/>
        </dgm:presLayoutVars>
      </dgm:prSet>
      <dgm:spPr/>
    </dgm:pt>
    <dgm:pt modelId="{58063A08-0C6C-46F1-83F0-D2998DE4A95E}" type="pres">
      <dgm:prSet presAssocID="{F0CAADC9-50FD-4984-95B6-41B228F041D6}" presName="spacer" presStyleCnt="0"/>
      <dgm:spPr/>
    </dgm:pt>
    <dgm:pt modelId="{A96CF2E3-474E-4845-A39C-15287BF24FFB}" type="pres">
      <dgm:prSet presAssocID="{A8D5D1D7-8792-4FFD-933F-B2407B636AF6}" presName="parentText" presStyleLbl="node1" presStyleIdx="1" presStyleCnt="4">
        <dgm:presLayoutVars>
          <dgm:chMax val="0"/>
          <dgm:bulletEnabled val="1"/>
        </dgm:presLayoutVars>
      </dgm:prSet>
      <dgm:spPr/>
    </dgm:pt>
    <dgm:pt modelId="{BA79A974-4D88-4D38-9F95-B286853B6D81}" type="pres">
      <dgm:prSet presAssocID="{8706AF18-C75D-4EC0-9308-73A76A648FC1}" presName="spacer" presStyleCnt="0"/>
      <dgm:spPr/>
    </dgm:pt>
    <dgm:pt modelId="{1314FCAF-0F9D-4F20-A3E1-B3F659CEE510}" type="pres">
      <dgm:prSet presAssocID="{30724E9F-CEC4-43F6-B693-16608FC63EEB}" presName="parentText" presStyleLbl="node1" presStyleIdx="2" presStyleCnt="4">
        <dgm:presLayoutVars>
          <dgm:chMax val="0"/>
          <dgm:bulletEnabled val="1"/>
        </dgm:presLayoutVars>
      </dgm:prSet>
      <dgm:spPr/>
    </dgm:pt>
    <dgm:pt modelId="{06F3D33D-4B22-4808-9351-79E5E11BA09B}" type="pres">
      <dgm:prSet presAssocID="{197896AD-32CE-4FC5-B8C6-8C574D3D18E3}" presName="spacer" presStyleCnt="0"/>
      <dgm:spPr/>
    </dgm:pt>
    <dgm:pt modelId="{0F756975-CEB2-4979-8130-1C2FA82DBC66}" type="pres">
      <dgm:prSet presAssocID="{E2C7EB86-4CD1-4C4B-BA2F-6E931B28EBEF}" presName="parentText" presStyleLbl="node1" presStyleIdx="3" presStyleCnt="4">
        <dgm:presLayoutVars>
          <dgm:chMax val="0"/>
          <dgm:bulletEnabled val="1"/>
        </dgm:presLayoutVars>
      </dgm:prSet>
      <dgm:spPr/>
    </dgm:pt>
  </dgm:ptLst>
  <dgm:cxnLst>
    <dgm:cxn modelId="{271E0223-2721-4154-AF17-3F0E955FB3AA}" srcId="{900CF7AC-0AB5-418C-A1DE-CF04AD31B34D}" destId="{A8D5D1D7-8792-4FFD-933F-B2407B636AF6}" srcOrd="1" destOrd="0" parTransId="{BDCFCE3F-D402-4267-8DEE-1F63336281D2}" sibTransId="{8706AF18-C75D-4EC0-9308-73A76A648FC1}"/>
    <dgm:cxn modelId="{892142DC-2452-466E-A434-09C16632F774}" type="presOf" srcId="{900CF7AC-0AB5-418C-A1DE-CF04AD31B34D}" destId="{ED860B6A-7992-406B-A246-E493A50ACD91}" srcOrd="0" destOrd="0" presId="urn:microsoft.com/office/officeart/2005/8/layout/vList2"/>
    <dgm:cxn modelId="{50AAB70B-9F25-4757-AC86-856C155883A8}" type="presOf" srcId="{30724E9F-CEC4-43F6-B693-16608FC63EEB}" destId="{1314FCAF-0F9D-4F20-A3E1-B3F659CEE510}" srcOrd="0" destOrd="0" presId="urn:microsoft.com/office/officeart/2005/8/layout/vList2"/>
    <dgm:cxn modelId="{E02DCB9E-123E-4D60-9D0F-91B586D425E2}" srcId="{900CF7AC-0AB5-418C-A1DE-CF04AD31B34D}" destId="{D8E99365-DC44-4CD0-B250-C5FA789C63EF}" srcOrd="0" destOrd="0" parTransId="{FD59F73B-0495-4B6D-839D-660E6135160B}" sibTransId="{F0CAADC9-50FD-4984-95B6-41B228F041D6}"/>
    <dgm:cxn modelId="{113AF931-CA74-4C35-BB01-B4CA455DFD39}" srcId="{900CF7AC-0AB5-418C-A1DE-CF04AD31B34D}" destId="{30724E9F-CEC4-43F6-B693-16608FC63EEB}" srcOrd="2" destOrd="0" parTransId="{B4A4B2B4-DFE4-4A03-A052-2DE9588469EB}" sibTransId="{197896AD-32CE-4FC5-B8C6-8C574D3D18E3}"/>
    <dgm:cxn modelId="{1CBD7322-F677-4C7C-AA9F-DDC11004A182}" srcId="{900CF7AC-0AB5-418C-A1DE-CF04AD31B34D}" destId="{E2C7EB86-4CD1-4C4B-BA2F-6E931B28EBEF}" srcOrd="3" destOrd="0" parTransId="{64B652DB-83EB-46EE-956D-863B5DB3BD74}" sibTransId="{2E9D40DD-9EF7-465F-89ED-1770DDCDDD0C}"/>
    <dgm:cxn modelId="{880D22C5-AD2F-46EC-88BF-0EE10F8FC468}" type="presOf" srcId="{D8E99365-DC44-4CD0-B250-C5FA789C63EF}" destId="{E07E9D69-2262-4355-9006-9C98C7B643BC}" srcOrd="0" destOrd="0" presId="urn:microsoft.com/office/officeart/2005/8/layout/vList2"/>
    <dgm:cxn modelId="{9E9660FA-5A42-451A-BE5A-4AAB9025CCB7}" type="presOf" srcId="{E2C7EB86-4CD1-4C4B-BA2F-6E931B28EBEF}" destId="{0F756975-CEB2-4979-8130-1C2FA82DBC66}" srcOrd="0" destOrd="0" presId="urn:microsoft.com/office/officeart/2005/8/layout/vList2"/>
    <dgm:cxn modelId="{D2524B51-5C0A-4634-9A10-5B30D9281F87}" type="presOf" srcId="{A8D5D1D7-8792-4FFD-933F-B2407B636AF6}" destId="{A96CF2E3-474E-4845-A39C-15287BF24FFB}" srcOrd="0" destOrd="0" presId="urn:microsoft.com/office/officeart/2005/8/layout/vList2"/>
    <dgm:cxn modelId="{802B372D-2C2B-4A61-92DE-E6F186EA9D32}" type="presParOf" srcId="{ED860B6A-7992-406B-A246-E493A50ACD91}" destId="{E07E9D69-2262-4355-9006-9C98C7B643BC}" srcOrd="0" destOrd="0" presId="urn:microsoft.com/office/officeart/2005/8/layout/vList2"/>
    <dgm:cxn modelId="{EE2E54A2-4E15-4161-8EE8-5C10F44DB0AD}" type="presParOf" srcId="{ED860B6A-7992-406B-A246-E493A50ACD91}" destId="{58063A08-0C6C-46F1-83F0-D2998DE4A95E}" srcOrd="1" destOrd="0" presId="urn:microsoft.com/office/officeart/2005/8/layout/vList2"/>
    <dgm:cxn modelId="{7521E51C-4CCC-4A61-8B73-139D3CE95064}" type="presParOf" srcId="{ED860B6A-7992-406B-A246-E493A50ACD91}" destId="{A96CF2E3-474E-4845-A39C-15287BF24FFB}" srcOrd="2" destOrd="0" presId="urn:microsoft.com/office/officeart/2005/8/layout/vList2"/>
    <dgm:cxn modelId="{10FBD27F-E806-434A-9BAA-745C4FEAB344}" type="presParOf" srcId="{ED860B6A-7992-406B-A246-E493A50ACD91}" destId="{BA79A974-4D88-4D38-9F95-B286853B6D81}" srcOrd="3" destOrd="0" presId="urn:microsoft.com/office/officeart/2005/8/layout/vList2"/>
    <dgm:cxn modelId="{5C0E1EF7-E1E7-4995-8F26-B5E63AA80E76}" type="presParOf" srcId="{ED860B6A-7992-406B-A246-E493A50ACD91}" destId="{1314FCAF-0F9D-4F20-A3E1-B3F659CEE510}" srcOrd="4" destOrd="0" presId="urn:microsoft.com/office/officeart/2005/8/layout/vList2"/>
    <dgm:cxn modelId="{8D67E993-5839-4575-8C6E-87DDA1A8A8ED}" type="presParOf" srcId="{ED860B6A-7992-406B-A246-E493A50ACD91}" destId="{06F3D33D-4B22-4808-9351-79E5E11BA09B}" srcOrd="5" destOrd="0" presId="urn:microsoft.com/office/officeart/2005/8/layout/vList2"/>
    <dgm:cxn modelId="{0B4F2560-6412-42C0-8BD4-1F0E6180BC16}" type="presParOf" srcId="{ED860B6A-7992-406B-A246-E493A50ACD91}" destId="{0F756975-CEB2-4979-8130-1C2FA82DBC6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EA2B2-9AA1-413B-A55C-EABFC310B672}">
      <dsp:nvSpPr>
        <dsp:cNvPr id="0" name=""/>
        <dsp:cNvSpPr/>
      </dsp:nvSpPr>
      <dsp:spPr>
        <a:xfrm>
          <a:off x="4724" y="0"/>
          <a:ext cx="2876383" cy="156966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Cristo es el Arquitecto, el Constructor y la Piedra angular de la redención.  El es no solo el Pastor sino también la Puerta del aprisco</a:t>
          </a:r>
          <a:r>
            <a:rPr lang="es-CO" sz="1700" kern="1200" dirty="0" smtClean="0"/>
            <a:t>. </a:t>
          </a:r>
          <a:endParaRPr lang="es-CO" sz="1700" kern="1200" dirty="0"/>
        </a:p>
      </dsp:txBody>
      <dsp:txXfrm>
        <a:off x="50698" y="45974"/>
        <a:ext cx="2784435" cy="1477712"/>
      </dsp:txXfrm>
    </dsp:sp>
    <dsp:sp modelId="{0A94CD2A-14A0-4244-8C47-018E2F3E0C8A}">
      <dsp:nvSpPr>
        <dsp:cNvPr id="0" name=""/>
        <dsp:cNvSpPr/>
      </dsp:nvSpPr>
      <dsp:spPr>
        <a:xfrm>
          <a:off x="3168745" y="428158"/>
          <a:ext cx="609793" cy="713343"/>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33500">
            <a:lnSpc>
              <a:spcPct val="90000"/>
            </a:lnSpc>
            <a:spcBef>
              <a:spcPct val="0"/>
            </a:spcBef>
            <a:spcAft>
              <a:spcPct val="35000"/>
            </a:spcAft>
          </a:pPr>
          <a:endParaRPr lang="es-CO" sz="3000" kern="1200"/>
        </a:p>
      </dsp:txBody>
      <dsp:txXfrm>
        <a:off x="3168745" y="570827"/>
        <a:ext cx="426855" cy="428005"/>
      </dsp:txXfrm>
    </dsp:sp>
    <dsp:sp modelId="{EE1EF0C6-1625-45C3-A683-263F3462A386}">
      <dsp:nvSpPr>
        <dsp:cNvPr id="0" name=""/>
        <dsp:cNvSpPr/>
      </dsp:nvSpPr>
      <dsp:spPr>
        <a:xfrm>
          <a:off x="4031660" y="0"/>
          <a:ext cx="2876383" cy="156966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(Juan10:1-14). </a:t>
          </a:r>
          <a:endParaRPr lang="es-CO" sz="2800" kern="1200" dirty="0"/>
        </a:p>
      </dsp:txBody>
      <dsp:txXfrm>
        <a:off x="4077634" y="45974"/>
        <a:ext cx="2784435" cy="14777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7E9D69-2262-4355-9006-9C98C7B643BC}">
      <dsp:nvSpPr>
        <dsp:cNvPr id="0" name=""/>
        <dsp:cNvSpPr/>
      </dsp:nvSpPr>
      <dsp:spPr>
        <a:xfrm>
          <a:off x="0" y="306380"/>
          <a:ext cx="9144000" cy="151594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b="1" kern="1200" dirty="0" smtClean="0"/>
            <a:t>2</a:t>
          </a:r>
          <a:r>
            <a:rPr lang="es-CO" sz="2000" kern="1200" dirty="0" smtClean="0"/>
            <a:t>). En quien tenemos  «</a:t>
          </a:r>
          <a:r>
            <a:rPr lang="es-CO" sz="2000" b="1" u="sng" kern="1200" dirty="0" smtClean="0"/>
            <a:t>Redención</a:t>
          </a:r>
          <a:r>
            <a:rPr lang="es-CO" sz="2000" kern="1200" dirty="0" smtClean="0"/>
            <a:t>».  Gr. apolútrōsis, que quiere decir “redención”, “remisión”, “liberación mediante </a:t>
          </a:r>
          <a:r>
            <a:rPr lang="es-CO" sz="2000" b="1" u="sng" kern="1200" dirty="0" smtClean="0"/>
            <a:t>pago</a:t>
          </a:r>
          <a:r>
            <a:rPr lang="es-CO" sz="2000" kern="1200" dirty="0" smtClean="0"/>
            <a:t> de rescate”. </a:t>
          </a:r>
          <a:r>
            <a:rPr lang="es-CO" sz="2000" b="1" kern="1200" dirty="0" smtClean="0"/>
            <a:t>(Rom.3:24), </a:t>
          </a:r>
          <a:r>
            <a:rPr lang="es-CO" sz="2000" kern="1200" dirty="0" smtClean="0"/>
            <a:t>dice: </a:t>
          </a:r>
          <a:r>
            <a:rPr lang="es-CO" sz="2000" u="sng" kern="1200" dirty="0" smtClean="0"/>
            <a:t>Siendo justificados gratuitamente por su gracia, por la redención que es en Jesu Cristo</a:t>
          </a:r>
          <a:r>
            <a:rPr lang="es-CO" sz="2000" kern="1200" dirty="0" smtClean="0"/>
            <a:t> </a:t>
          </a:r>
          <a:endParaRPr lang="es-CO" sz="2000" kern="1200" dirty="0"/>
        </a:p>
      </dsp:txBody>
      <dsp:txXfrm>
        <a:off x="74003" y="380383"/>
        <a:ext cx="8995994" cy="1367943"/>
      </dsp:txXfrm>
    </dsp:sp>
    <dsp:sp modelId="{A96CF2E3-474E-4845-A39C-15287BF24FFB}">
      <dsp:nvSpPr>
        <dsp:cNvPr id="0" name=""/>
        <dsp:cNvSpPr/>
      </dsp:nvSpPr>
      <dsp:spPr>
        <a:xfrm>
          <a:off x="0" y="1882810"/>
          <a:ext cx="9144000" cy="1515949"/>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kern="1200" dirty="0" smtClean="0"/>
            <a:t>3</a:t>
          </a:r>
          <a:r>
            <a:rPr lang="es-CO" sz="2400" kern="1200" dirty="0" smtClean="0"/>
            <a:t>). En quien tenemos redención «</a:t>
          </a:r>
          <a:r>
            <a:rPr lang="es-CO" sz="2400" b="1" u="sng" kern="1200" dirty="0" smtClean="0"/>
            <a:t>Por su sangre</a:t>
          </a:r>
          <a:r>
            <a:rPr lang="es-CO" sz="2400" kern="1200" dirty="0" smtClean="0"/>
            <a:t>». La vida está en la sangre </a:t>
          </a:r>
          <a:r>
            <a:rPr lang="es-CO" sz="2400" b="1" kern="1200" dirty="0" smtClean="0"/>
            <a:t>(Lev.17:11).  </a:t>
          </a:r>
          <a:r>
            <a:rPr lang="es-CO" sz="2400" kern="1200" dirty="0" smtClean="0"/>
            <a:t>La sangre derramada de Cristo representa la vida que fue entregada para redimir a la humanidad. </a:t>
          </a:r>
          <a:endParaRPr lang="es-CO" sz="2400" kern="1200" dirty="0"/>
        </a:p>
      </dsp:txBody>
      <dsp:txXfrm>
        <a:off x="74003" y="1956813"/>
        <a:ext cx="8995994" cy="1367943"/>
      </dsp:txXfrm>
    </dsp:sp>
    <dsp:sp modelId="{1314FCAF-0F9D-4F20-A3E1-B3F659CEE510}">
      <dsp:nvSpPr>
        <dsp:cNvPr id="0" name=""/>
        <dsp:cNvSpPr/>
      </dsp:nvSpPr>
      <dsp:spPr>
        <a:xfrm>
          <a:off x="0" y="3459239"/>
          <a:ext cx="9144000" cy="1515949"/>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b="1" kern="1200" dirty="0" smtClean="0"/>
            <a:t>4</a:t>
          </a:r>
          <a:r>
            <a:rPr lang="es-CO" sz="2100" kern="1200" dirty="0" smtClean="0"/>
            <a:t>). </a:t>
          </a:r>
          <a:r>
            <a:rPr lang="es-CO" sz="2100" kern="1200" dirty="0" smtClean="0">
              <a:solidFill>
                <a:srgbClr val="002060"/>
              </a:solidFill>
            </a:rPr>
            <a:t>En quien tenemos redención por su sangre el </a:t>
          </a:r>
          <a:r>
            <a:rPr lang="es-CO" sz="2100" b="1" u="sng" kern="1200" dirty="0" smtClean="0">
              <a:solidFill>
                <a:srgbClr val="002060"/>
              </a:solidFill>
            </a:rPr>
            <a:t>Perdón de pecados</a:t>
          </a:r>
          <a:r>
            <a:rPr lang="es-CO" sz="2100" kern="1200" dirty="0" smtClean="0">
              <a:solidFill>
                <a:srgbClr val="002060"/>
              </a:solidFill>
            </a:rPr>
            <a:t>. Redención es liberación de la esclavitud en que cayó el hombre por transgredir la voluntad divina, liberación hecha a un costo infinito.  El derramamiento de la sangre de Cristo fue “para remisión de pecados” </a:t>
          </a:r>
          <a:r>
            <a:rPr lang="es-CO" sz="2100" b="1" kern="1200" dirty="0" smtClean="0">
              <a:solidFill>
                <a:srgbClr val="002060"/>
              </a:solidFill>
            </a:rPr>
            <a:t>(ver Mat.26:28). </a:t>
          </a:r>
          <a:endParaRPr lang="es-CO" sz="2100" kern="1200" dirty="0">
            <a:solidFill>
              <a:srgbClr val="002060"/>
            </a:solidFill>
          </a:endParaRPr>
        </a:p>
      </dsp:txBody>
      <dsp:txXfrm>
        <a:off x="74003" y="3533242"/>
        <a:ext cx="8995994" cy="1367943"/>
      </dsp:txXfrm>
    </dsp:sp>
    <dsp:sp modelId="{0F756975-CEB2-4979-8130-1C2FA82DBC66}">
      <dsp:nvSpPr>
        <dsp:cNvPr id="0" name=""/>
        <dsp:cNvSpPr/>
      </dsp:nvSpPr>
      <dsp:spPr>
        <a:xfrm>
          <a:off x="0" y="5035669"/>
          <a:ext cx="9144000" cy="1515949"/>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kern="1200" dirty="0" smtClean="0"/>
            <a:t>5</a:t>
          </a:r>
          <a:r>
            <a:rPr lang="es-CO" sz="2400" kern="1200" dirty="0" smtClean="0"/>
            <a:t>). En quien tenemos redención por su sangre el perdón de pecados. Según las «</a:t>
          </a:r>
          <a:r>
            <a:rPr lang="es-CO" sz="2400" b="1" u="sng" kern="1200" dirty="0" smtClean="0"/>
            <a:t>Riquezas de su gracia</a:t>
          </a:r>
          <a:r>
            <a:rPr lang="es-CO" sz="2400" kern="1200" dirty="0" smtClean="0"/>
            <a:t>». Compárese con las riquezas de su benignidad </a:t>
          </a:r>
          <a:r>
            <a:rPr lang="es-CO" sz="2400" b="1" kern="1200" dirty="0" smtClean="0"/>
            <a:t>(Rom. 2:4) </a:t>
          </a:r>
          <a:r>
            <a:rPr lang="es-CO" sz="2400" kern="1200" dirty="0" smtClean="0"/>
            <a:t>y las riquezas de su gloria </a:t>
          </a:r>
          <a:r>
            <a:rPr lang="es-CO" sz="2400" b="1" kern="1200" dirty="0" smtClean="0"/>
            <a:t>(Efe.3:16).</a:t>
          </a:r>
          <a:endParaRPr lang="es-CO" sz="2100" kern="1200" dirty="0"/>
        </a:p>
      </dsp:txBody>
      <dsp:txXfrm>
        <a:off x="74003" y="5109672"/>
        <a:ext cx="8995994" cy="136794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16/08/2014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476672"/>
            <a:ext cx="7772400" cy="1470025"/>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sz="4800" dirty="0" smtClean="0">
                <a:latin typeface="Algerian" pitchFamily="82" charset="0"/>
              </a:rPr>
              <a:t>ATENTOS A PERDONAR</a:t>
            </a:r>
            <a:endParaRPr lang="es-CO" sz="4800" dirty="0">
              <a:latin typeface="Algerian" pitchFamily="82" charset="0"/>
            </a:endParaRPr>
          </a:p>
        </p:txBody>
      </p:sp>
      <p:sp>
        <p:nvSpPr>
          <p:cNvPr id="3" name="2 Subtítulo"/>
          <p:cNvSpPr>
            <a:spLocks noGrp="1"/>
          </p:cNvSpPr>
          <p:nvPr>
            <p:ph type="subTitle" idx="1"/>
          </p:nvPr>
        </p:nvSpPr>
        <p:spPr>
          <a:xfrm>
            <a:off x="1259632" y="5589240"/>
            <a:ext cx="6400800" cy="103252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sz="4000" b="1" dirty="0" smtClean="0">
                <a:solidFill>
                  <a:schemeClr val="tx1"/>
                </a:solidFill>
              </a:rPr>
              <a:t>Texto base: Efesios </a:t>
            </a:r>
            <a:r>
              <a:rPr lang="es-CO" sz="4000" b="1" dirty="0">
                <a:solidFill>
                  <a:schemeClr val="tx1"/>
                </a:solidFill>
              </a:rPr>
              <a:t>4:31,32</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132856"/>
            <a:ext cx="3600400"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178396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t>Introducción</a:t>
            </a:r>
            <a:endParaRPr lang="es-CO" sz="4800" b="1" dirty="0"/>
          </a:p>
        </p:txBody>
      </p:sp>
      <p:sp>
        <p:nvSpPr>
          <p:cNvPr id="3" name="2 Marcador de contenido"/>
          <p:cNvSpPr>
            <a:spLocks noGrp="1"/>
          </p:cNvSpPr>
          <p:nvPr>
            <p:ph idx="1"/>
          </p:nvPr>
        </p:nvSpPr>
        <p:spPr>
          <a:xfrm>
            <a:off x="457200" y="1600200"/>
            <a:ext cx="8229600" cy="5141168"/>
          </a:xfrm>
          <a:blipFill>
            <a:blip r:embed="rId2"/>
            <a:tile tx="0" ty="0" sx="100000" sy="100000" flip="none" algn="tl"/>
          </a:blipFill>
        </p:spPr>
        <p:txBody>
          <a:bodyPr>
            <a:normAutofit fontScale="77500" lnSpcReduction="20000"/>
          </a:bodyPr>
          <a:lstStyle/>
          <a:p>
            <a:pPr marL="0" indent="0" algn="ctr">
              <a:buNone/>
            </a:pPr>
            <a:r>
              <a:rPr lang="es-CO" b="1" dirty="0" smtClean="0">
                <a:solidFill>
                  <a:srgbClr val="FF0000"/>
                </a:solidFill>
              </a:rPr>
              <a:t>«Trata </a:t>
            </a:r>
            <a:r>
              <a:rPr lang="es-CO" b="1" dirty="0">
                <a:solidFill>
                  <a:srgbClr val="FF0000"/>
                </a:solidFill>
              </a:rPr>
              <a:t>de llegar a un acuerdo con tu adversario mientras están en el </a:t>
            </a:r>
            <a:r>
              <a:rPr lang="es-CO" b="1" dirty="0" smtClean="0">
                <a:solidFill>
                  <a:srgbClr val="FF0000"/>
                </a:solidFill>
              </a:rPr>
              <a:t>camino…» </a:t>
            </a:r>
          </a:p>
          <a:p>
            <a:pPr marL="0" indent="0" algn="ctr">
              <a:buNone/>
            </a:pPr>
            <a:r>
              <a:rPr lang="es-CO" b="1" u="sng" dirty="0" smtClean="0"/>
              <a:t>Lucas 12: 58. </a:t>
            </a:r>
            <a:endParaRPr lang="es-CO" b="1" u="sng" dirty="0"/>
          </a:p>
          <a:p>
            <a:endParaRPr lang="es-CO" dirty="0" smtClean="0"/>
          </a:p>
          <a:p>
            <a:pPr marL="0" indent="0" algn="ctr">
              <a:buNone/>
            </a:pPr>
            <a:r>
              <a:rPr lang="es-CO" dirty="0" smtClean="0"/>
              <a:t>El </a:t>
            </a:r>
            <a:r>
              <a:rPr lang="es-CO" dirty="0"/>
              <a:t>Señor nos puso en esta tierra para experimentar la convivencia. Tendremos muchas alegrías y también muchos problemas en esto: celos, envidias, disputas, persecuciones… lo importante es estar atentos a sanar siempre las relaciones. </a:t>
            </a:r>
            <a:endParaRPr lang="es-CO" dirty="0" smtClean="0"/>
          </a:p>
          <a:p>
            <a:pPr marL="0" indent="0" algn="ctr">
              <a:buNone/>
            </a:pPr>
            <a:r>
              <a:rPr lang="es-CO" dirty="0" smtClean="0"/>
              <a:t>Todos </a:t>
            </a:r>
            <a:r>
              <a:rPr lang="es-CO" dirty="0"/>
              <a:t>nos equivocamos: sufrimos y también hacemos sufrir, pero debemos estar siempre dispuestos a perdonar y también a pedir perdón. No debemos dejar correr el camino de la vida con deudas pendientes. Mientras estamos en este mundo debemos reconciliarnos entre nosotros, no sea que en el juicio final alguien se levante y me acuse delante de Dios… allá ya no habrá posibilidad de arreglos.</a:t>
            </a:r>
          </a:p>
        </p:txBody>
      </p:sp>
    </p:spTree>
    <p:extLst>
      <p:ext uri="{BB962C8B-B14F-4D97-AF65-F5344CB8AC3E}">
        <p14:creationId xmlns:p14="http://schemas.microsoft.com/office/powerpoint/2010/main" val="98329749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Effect transition="in" filter="wipe(down)">
                                      <p:cBhvr>
                                        <p:cTn id="55" dur="580">
                                          <p:stCondLst>
                                            <p:cond delay="0"/>
                                          </p:stCondLst>
                                        </p:cTn>
                                        <p:tgtEl>
                                          <p:spTgt spid="3">
                                            <p:txEl>
                                              <p:pRg st="4" end="4"/>
                                            </p:txEl>
                                          </p:spTgt>
                                        </p:tgtEl>
                                      </p:cBhvr>
                                    </p:animEffect>
                                    <p:anim calcmode="lin" valueType="num">
                                      <p:cBhvr>
                                        <p:cTn id="56"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4" end="4"/>
                                            </p:txEl>
                                          </p:spTgt>
                                        </p:tgtEl>
                                      </p:cBhvr>
                                      <p:to x="100000" y="60000"/>
                                    </p:animScale>
                                    <p:animScale>
                                      <p:cBhvr>
                                        <p:cTn id="62" dur="166" decel="50000">
                                          <p:stCondLst>
                                            <p:cond delay="676"/>
                                          </p:stCondLst>
                                        </p:cTn>
                                        <p:tgtEl>
                                          <p:spTgt spid="3">
                                            <p:txEl>
                                              <p:pRg st="4" end="4"/>
                                            </p:txEl>
                                          </p:spTgt>
                                        </p:tgtEl>
                                      </p:cBhvr>
                                      <p:to x="100000" y="100000"/>
                                    </p:animScale>
                                    <p:animScale>
                                      <p:cBhvr>
                                        <p:cTn id="63" dur="26">
                                          <p:stCondLst>
                                            <p:cond delay="1312"/>
                                          </p:stCondLst>
                                        </p:cTn>
                                        <p:tgtEl>
                                          <p:spTgt spid="3">
                                            <p:txEl>
                                              <p:pRg st="4" end="4"/>
                                            </p:txEl>
                                          </p:spTgt>
                                        </p:tgtEl>
                                      </p:cBhvr>
                                      <p:to x="100000" y="80000"/>
                                    </p:animScale>
                                    <p:animScale>
                                      <p:cBhvr>
                                        <p:cTn id="64" dur="166" decel="50000">
                                          <p:stCondLst>
                                            <p:cond delay="1338"/>
                                          </p:stCondLst>
                                        </p:cTn>
                                        <p:tgtEl>
                                          <p:spTgt spid="3">
                                            <p:txEl>
                                              <p:pRg st="4" end="4"/>
                                            </p:txEl>
                                          </p:spTgt>
                                        </p:tgtEl>
                                      </p:cBhvr>
                                      <p:to x="100000" y="100000"/>
                                    </p:animScale>
                                    <p:animScale>
                                      <p:cBhvr>
                                        <p:cTn id="65" dur="26">
                                          <p:stCondLst>
                                            <p:cond delay="1642"/>
                                          </p:stCondLst>
                                        </p:cTn>
                                        <p:tgtEl>
                                          <p:spTgt spid="3">
                                            <p:txEl>
                                              <p:pRg st="4" end="4"/>
                                            </p:txEl>
                                          </p:spTgt>
                                        </p:tgtEl>
                                      </p:cBhvr>
                                      <p:to x="100000" y="90000"/>
                                    </p:animScale>
                                    <p:animScale>
                                      <p:cBhvr>
                                        <p:cTn id="66" dur="166" decel="50000">
                                          <p:stCondLst>
                                            <p:cond delay="1668"/>
                                          </p:stCondLst>
                                        </p:cTn>
                                        <p:tgtEl>
                                          <p:spTgt spid="3">
                                            <p:txEl>
                                              <p:pRg st="4" end="4"/>
                                            </p:txEl>
                                          </p:spTgt>
                                        </p:tgtEl>
                                      </p:cBhvr>
                                      <p:to x="100000" y="100000"/>
                                    </p:animScale>
                                    <p:animScale>
                                      <p:cBhvr>
                                        <p:cTn id="67" dur="26">
                                          <p:stCondLst>
                                            <p:cond delay="1808"/>
                                          </p:stCondLst>
                                        </p:cTn>
                                        <p:tgtEl>
                                          <p:spTgt spid="3">
                                            <p:txEl>
                                              <p:pRg st="4" end="4"/>
                                            </p:txEl>
                                          </p:spTgt>
                                        </p:tgtEl>
                                      </p:cBhvr>
                                      <p:to x="100000" y="95000"/>
                                    </p:animScale>
                                    <p:animScale>
                                      <p:cBhvr>
                                        <p:cTn id="68"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6712"/>
            <a:ext cx="9144000" cy="5289451"/>
          </a:xfrm>
          <a:blipFill>
            <a:blip r:embed="rId2"/>
            <a:tile tx="0" ty="0" sx="100000" sy="100000" flip="none" algn="tl"/>
          </a:blipFill>
        </p:spPr>
        <p:txBody>
          <a:bodyPr>
            <a:normAutofit/>
          </a:bodyPr>
          <a:lstStyle/>
          <a:p>
            <a:pPr marL="0" indent="0" algn="ctr">
              <a:buNone/>
            </a:pPr>
            <a:endParaRPr lang="es-CO" dirty="0" smtClean="0"/>
          </a:p>
          <a:p>
            <a:pPr marL="0" indent="0" algn="ctr">
              <a:buNone/>
            </a:pPr>
            <a:r>
              <a:rPr lang="es-CO" b="1" dirty="0" smtClean="0">
                <a:solidFill>
                  <a:srgbClr val="FFFF00"/>
                </a:solidFill>
              </a:rPr>
              <a:t>El texto base para este tema se encuentra en </a:t>
            </a:r>
          </a:p>
          <a:p>
            <a:pPr marL="0" indent="0" algn="ctr">
              <a:buNone/>
            </a:pPr>
            <a:r>
              <a:rPr lang="es-CO" b="1" u="sng" dirty="0" smtClean="0">
                <a:solidFill>
                  <a:srgbClr val="FFFF00"/>
                </a:solidFill>
              </a:rPr>
              <a:t>Efesios 4:31,32</a:t>
            </a:r>
            <a:r>
              <a:rPr lang="es-CO" b="1" dirty="0" smtClean="0">
                <a:solidFill>
                  <a:srgbClr val="FFFF00"/>
                </a:solidFill>
              </a:rPr>
              <a:t>.</a:t>
            </a:r>
            <a:r>
              <a:rPr lang="es-CO" b="1" baseline="30000" dirty="0">
                <a:solidFill>
                  <a:srgbClr val="FFFF00"/>
                </a:solidFill>
              </a:rPr>
              <a:t> </a:t>
            </a:r>
            <a:endParaRPr lang="es-CO" b="1" baseline="30000" dirty="0" smtClean="0">
              <a:solidFill>
                <a:srgbClr val="FFFF00"/>
              </a:solidFill>
            </a:endParaRPr>
          </a:p>
          <a:p>
            <a:pPr marL="0" indent="0" algn="ctr">
              <a:buNone/>
            </a:pPr>
            <a:endParaRPr lang="es-CO" b="1" dirty="0" smtClean="0">
              <a:solidFill>
                <a:srgbClr val="FFFF00"/>
              </a:solidFill>
            </a:endParaRPr>
          </a:p>
          <a:p>
            <a:pPr marL="0" indent="0" algn="ctr">
              <a:buNone/>
            </a:pPr>
            <a:r>
              <a:rPr lang="es-CO" b="1" dirty="0" smtClean="0">
                <a:solidFill>
                  <a:srgbClr val="FFFF00"/>
                </a:solidFill>
              </a:rPr>
              <a:t>Toda </a:t>
            </a:r>
            <a:r>
              <a:rPr lang="es-CO" b="1" dirty="0">
                <a:solidFill>
                  <a:srgbClr val="FFFF00"/>
                </a:solidFill>
              </a:rPr>
              <a:t>amargura, y enojo, e ira, y gritería, y maledicencia sea quitada de vosotros, y toda malicia; </a:t>
            </a:r>
            <a:r>
              <a:rPr lang="es-CO" b="1" baseline="30000" dirty="0" smtClean="0">
                <a:solidFill>
                  <a:srgbClr val="FFFF00"/>
                </a:solidFill>
              </a:rPr>
              <a:t>32 </a:t>
            </a:r>
            <a:r>
              <a:rPr lang="es-CO" b="1" dirty="0">
                <a:solidFill>
                  <a:srgbClr val="FFFF00"/>
                </a:solidFill>
              </a:rPr>
              <a:t>antes sed los unos con los otros benignos, misericordiosos, perdonándoos los unos a los otros, como también Dios os perdonó en el Cristo</a:t>
            </a:r>
            <a:r>
              <a:rPr lang="es-CO" b="1" dirty="0" smtClean="0">
                <a:solidFill>
                  <a:srgbClr val="FFFF00"/>
                </a:solidFill>
              </a:rPr>
              <a:t>.</a:t>
            </a:r>
          </a:p>
        </p:txBody>
      </p:sp>
    </p:spTree>
    <p:extLst>
      <p:ext uri="{BB962C8B-B14F-4D97-AF65-F5344CB8AC3E}">
        <p14:creationId xmlns:p14="http://schemas.microsoft.com/office/powerpoint/2010/main" val="143672329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1124744"/>
            <a:ext cx="8229600" cy="4525963"/>
          </a:xfrm>
          <a:solidFill>
            <a:schemeClr val="accent5">
              <a:lumMod val="60000"/>
              <a:lumOff val="40000"/>
            </a:schemeClr>
          </a:solidFill>
        </p:spPr>
        <p:txBody>
          <a:bodyPr>
            <a:normAutofit lnSpcReduction="10000"/>
          </a:bodyPr>
          <a:lstStyle/>
          <a:p>
            <a:pPr marL="0" indent="0" algn="ctr">
              <a:buNone/>
            </a:pPr>
            <a:r>
              <a:rPr lang="es-CO" dirty="0"/>
              <a:t>¿Sabían ustedes que la situación extrema para el hombre es la situación oportuna para Dios? </a:t>
            </a:r>
            <a:endParaRPr lang="es-CO" dirty="0" smtClean="0"/>
          </a:p>
          <a:p>
            <a:pPr marL="0" indent="0" algn="ctr">
              <a:buNone/>
            </a:pPr>
            <a:endParaRPr lang="es-CO" dirty="0" smtClean="0"/>
          </a:p>
          <a:p>
            <a:pPr marL="0" indent="0" algn="ctr">
              <a:buNone/>
            </a:pPr>
            <a:endParaRPr lang="es-CO" dirty="0"/>
          </a:p>
          <a:p>
            <a:pPr marL="0" indent="0" algn="ctr">
              <a:buNone/>
            </a:pPr>
            <a:r>
              <a:rPr lang="es-CO" sz="4000" b="1" dirty="0" smtClean="0"/>
              <a:t>Si </a:t>
            </a:r>
            <a:r>
              <a:rPr lang="es-CO" sz="4000" b="1" dirty="0"/>
              <a:t>esa es </a:t>
            </a:r>
            <a:r>
              <a:rPr lang="es-CO" sz="4000" b="1" dirty="0" smtClean="0"/>
              <a:t>precisamente </a:t>
            </a:r>
            <a:r>
              <a:rPr lang="es-CO" sz="4000" b="1" dirty="0"/>
              <a:t>la oportunidad cuando más se necesita la presencia de Dios para corregir un problema y traer la paz del alma enferma.</a:t>
            </a:r>
          </a:p>
          <a:p>
            <a:endParaRPr lang="es-CO" dirty="0"/>
          </a:p>
        </p:txBody>
      </p:sp>
    </p:spTree>
    <p:extLst>
      <p:ext uri="{BB962C8B-B14F-4D97-AF65-F5344CB8AC3E}">
        <p14:creationId xmlns:p14="http://schemas.microsoft.com/office/powerpoint/2010/main" val="6014152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Autofit/>
          </a:bodyPr>
          <a:lstStyle/>
          <a:p>
            <a:r>
              <a:rPr lang="es-CO" b="1" i="1" dirty="0" smtClean="0">
                <a:latin typeface="Agency FB" pitchFamily="34" charset="0"/>
              </a:rPr>
              <a:t>Miremos </a:t>
            </a:r>
            <a:r>
              <a:rPr lang="es-CO" b="1" i="1" dirty="0">
                <a:latin typeface="Agency FB" pitchFamily="34" charset="0"/>
              </a:rPr>
              <a:t>una faceta de la disposición de Dios para el perdón. </a:t>
            </a:r>
          </a:p>
        </p:txBody>
      </p:sp>
      <p:sp>
        <p:nvSpPr>
          <p:cNvPr id="3" name="2 Marcador de contenido"/>
          <p:cNvSpPr>
            <a:spLocks noGrp="1"/>
          </p:cNvSpPr>
          <p:nvPr>
            <p:ph idx="1"/>
          </p:nvPr>
        </p:nvSpPr>
        <p:spPr>
          <a:xfrm>
            <a:off x="0" y="1600200"/>
            <a:ext cx="9144000" cy="5257800"/>
          </a:xfrm>
          <a:blipFill>
            <a:blip r:embed="rId2"/>
            <a:tile tx="0" ty="0" sx="100000" sy="100000" flip="none" algn="tl"/>
          </a:blipFill>
        </p:spPr>
        <p:txBody>
          <a:bodyPr>
            <a:normAutofit fontScale="92500" lnSpcReduction="10000"/>
          </a:bodyPr>
          <a:lstStyle/>
          <a:p>
            <a:pPr marL="0" indent="0" algn="ctr">
              <a:buNone/>
            </a:pPr>
            <a:r>
              <a:rPr lang="es-CO" sz="3500" b="1" u="sng" dirty="0" smtClean="0"/>
              <a:t>Gén.18:23-32.</a:t>
            </a:r>
          </a:p>
          <a:p>
            <a:pPr marL="0" indent="0" algn="ctr">
              <a:buNone/>
            </a:pPr>
            <a:r>
              <a:rPr lang="es-CO" b="1" baseline="30000" dirty="0"/>
              <a:t>23 </a:t>
            </a:r>
            <a:r>
              <a:rPr lang="es-CO" dirty="0"/>
              <a:t>Y se acercó Abraham y dijo: ¿Destruirás también al justo con el impío? </a:t>
            </a:r>
            <a:r>
              <a:rPr lang="es-CO" b="1" baseline="30000" dirty="0" smtClean="0"/>
              <a:t>24 </a:t>
            </a:r>
            <a:r>
              <a:rPr lang="es-CO" dirty="0"/>
              <a:t>Por ventura hay cincuenta justos dentro de la ciudad, ¿destruirás también y no perdonarás al lugar por cincuenta justos que [estén] dentro de </a:t>
            </a:r>
            <a:r>
              <a:rPr lang="es-CO" dirty="0" smtClean="0"/>
              <a:t>él? </a:t>
            </a:r>
            <a:r>
              <a:rPr lang="es-CO" b="1" baseline="30000" dirty="0" smtClean="0"/>
              <a:t>25 </a:t>
            </a:r>
            <a:r>
              <a:rPr lang="es-CO" dirty="0"/>
              <a:t>Lejos de ti el hacer tal, que hagas morir al justo con el impío, y que sea el justo [tratado] como el impío; nunca tal hagas. El juez de toda la tierra, ¿no ha de hacer derecho? </a:t>
            </a:r>
          </a:p>
          <a:p>
            <a:pPr marL="0" indent="0" algn="ctr">
              <a:buNone/>
            </a:pPr>
            <a:r>
              <a:rPr lang="es-CO" b="1" baseline="30000" dirty="0"/>
              <a:t>26 </a:t>
            </a:r>
            <a:r>
              <a:rPr lang="es-CO" dirty="0"/>
              <a:t>Entonces respondió el SEÑOR: Si hallare en Sodoma </a:t>
            </a:r>
            <a:r>
              <a:rPr lang="es-CO" b="1" u="sng" dirty="0"/>
              <a:t>cincuenta justos </a:t>
            </a:r>
            <a:r>
              <a:rPr lang="es-CO" dirty="0"/>
              <a:t>dentro de la ciudad, perdonaré a todo este lugar por amor de ellos. </a:t>
            </a:r>
          </a:p>
        </p:txBody>
      </p:sp>
    </p:spTree>
    <p:extLst>
      <p:ext uri="{BB962C8B-B14F-4D97-AF65-F5344CB8AC3E}">
        <p14:creationId xmlns:p14="http://schemas.microsoft.com/office/powerpoint/2010/main" val="149230172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ipe(down)">
                                      <p:cBhvr>
                                        <p:cTn id="39" dur="580">
                                          <p:stCondLst>
                                            <p:cond delay="0"/>
                                          </p:stCondLst>
                                        </p:cTn>
                                        <p:tgtEl>
                                          <p:spTgt spid="3">
                                            <p:txEl>
                                              <p:pRg st="2" end="2"/>
                                            </p:txEl>
                                          </p:spTgt>
                                        </p:tgtEl>
                                      </p:cBhvr>
                                    </p:animEffect>
                                    <p:anim calcmode="lin" valueType="num">
                                      <p:cBhvr>
                                        <p:cTn id="4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2" end="2"/>
                                            </p:txEl>
                                          </p:spTgt>
                                        </p:tgtEl>
                                      </p:cBhvr>
                                      <p:to x="100000" y="60000"/>
                                    </p:animScale>
                                    <p:animScale>
                                      <p:cBhvr>
                                        <p:cTn id="46" dur="166" decel="50000">
                                          <p:stCondLst>
                                            <p:cond delay="676"/>
                                          </p:stCondLst>
                                        </p:cTn>
                                        <p:tgtEl>
                                          <p:spTgt spid="3">
                                            <p:txEl>
                                              <p:pRg st="2" end="2"/>
                                            </p:txEl>
                                          </p:spTgt>
                                        </p:tgtEl>
                                      </p:cBhvr>
                                      <p:to x="100000" y="100000"/>
                                    </p:animScale>
                                    <p:animScale>
                                      <p:cBhvr>
                                        <p:cTn id="47" dur="26">
                                          <p:stCondLst>
                                            <p:cond delay="1312"/>
                                          </p:stCondLst>
                                        </p:cTn>
                                        <p:tgtEl>
                                          <p:spTgt spid="3">
                                            <p:txEl>
                                              <p:pRg st="2" end="2"/>
                                            </p:txEl>
                                          </p:spTgt>
                                        </p:tgtEl>
                                      </p:cBhvr>
                                      <p:to x="100000" y="80000"/>
                                    </p:animScale>
                                    <p:animScale>
                                      <p:cBhvr>
                                        <p:cTn id="48" dur="166" decel="50000">
                                          <p:stCondLst>
                                            <p:cond delay="1338"/>
                                          </p:stCondLst>
                                        </p:cTn>
                                        <p:tgtEl>
                                          <p:spTgt spid="3">
                                            <p:txEl>
                                              <p:pRg st="2" end="2"/>
                                            </p:txEl>
                                          </p:spTgt>
                                        </p:tgtEl>
                                      </p:cBhvr>
                                      <p:to x="100000" y="100000"/>
                                    </p:animScale>
                                    <p:animScale>
                                      <p:cBhvr>
                                        <p:cTn id="49" dur="26">
                                          <p:stCondLst>
                                            <p:cond delay="1642"/>
                                          </p:stCondLst>
                                        </p:cTn>
                                        <p:tgtEl>
                                          <p:spTgt spid="3">
                                            <p:txEl>
                                              <p:pRg st="2" end="2"/>
                                            </p:txEl>
                                          </p:spTgt>
                                        </p:tgtEl>
                                      </p:cBhvr>
                                      <p:to x="100000" y="90000"/>
                                    </p:animScale>
                                    <p:animScale>
                                      <p:cBhvr>
                                        <p:cTn id="50" dur="166" decel="50000">
                                          <p:stCondLst>
                                            <p:cond delay="1668"/>
                                          </p:stCondLst>
                                        </p:cTn>
                                        <p:tgtEl>
                                          <p:spTgt spid="3">
                                            <p:txEl>
                                              <p:pRg st="2" end="2"/>
                                            </p:txEl>
                                          </p:spTgt>
                                        </p:tgtEl>
                                      </p:cBhvr>
                                      <p:to x="100000" y="100000"/>
                                    </p:animScale>
                                    <p:animScale>
                                      <p:cBhvr>
                                        <p:cTn id="51" dur="26">
                                          <p:stCondLst>
                                            <p:cond delay="1808"/>
                                          </p:stCondLst>
                                        </p:cTn>
                                        <p:tgtEl>
                                          <p:spTgt spid="3">
                                            <p:txEl>
                                              <p:pRg st="2" end="2"/>
                                            </p:txEl>
                                          </p:spTgt>
                                        </p:tgtEl>
                                      </p:cBhvr>
                                      <p:to x="100000" y="95000"/>
                                    </p:animScale>
                                    <p:animScale>
                                      <p:cBhvr>
                                        <p:cTn id="52"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
            <a:ext cx="8640960" cy="6858000"/>
          </a:xfrm>
          <a:blipFill>
            <a:blip r:embed="rId2"/>
            <a:tile tx="0" ty="0" sx="100000" sy="100000" flip="none" algn="tl"/>
          </a:blipFill>
        </p:spPr>
        <p:txBody>
          <a:bodyPr>
            <a:normAutofit fontScale="85000" lnSpcReduction="20000"/>
          </a:bodyPr>
          <a:lstStyle/>
          <a:p>
            <a:pPr marL="0" indent="0" algn="ctr">
              <a:buNone/>
            </a:pPr>
            <a:r>
              <a:rPr lang="es-CO" dirty="0"/>
              <a:t>27 Y Abraham replicó y dijo: He aquí ahora que he comenzado a hablar a mi Señor, aunque soy polvo y ceniza;  28 por ventura faltarán de cincuenta justos, cinco: ¿destruirás por aquellos cinco toda la ciudad? Y dijo:  No [la] destruiré, si hallare allí </a:t>
            </a:r>
            <a:r>
              <a:rPr lang="es-CO" b="1" u="sng" dirty="0"/>
              <a:t>cuarenta y cinco</a:t>
            </a:r>
            <a:r>
              <a:rPr lang="es-CO" dirty="0"/>
              <a:t>. </a:t>
            </a:r>
          </a:p>
          <a:p>
            <a:pPr marL="0" indent="0" algn="ctr">
              <a:buNone/>
            </a:pPr>
            <a:r>
              <a:rPr lang="es-CO" dirty="0"/>
              <a:t>29 Y volvió a hablarle, y dijo: Por ventura se hallarán allí cuarenta. Y respondió: No lo haré por amor de los </a:t>
            </a:r>
            <a:r>
              <a:rPr lang="es-CO" b="1" u="sng" dirty="0"/>
              <a:t>cuarenta</a:t>
            </a:r>
            <a:r>
              <a:rPr lang="es-CO" dirty="0"/>
              <a:t>.</a:t>
            </a:r>
          </a:p>
          <a:p>
            <a:pPr marL="0" indent="0" algn="ctr">
              <a:buNone/>
            </a:pPr>
            <a:r>
              <a:rPr lang="es-CO" dirty="0"/>
              <a:t>30 Y dijo: No se enoje ahora mi Señor, si hablare: Por ventura se hallarán allí treinta. Y respondió: No [lo] haré si hallare allí </a:t>
            </a:r>
            <a:r>
              <a:rPr lang="es-CO" b="1" u="sng" dirty="0"/>
              <a:t>treinta.</a:t>
            </a:r>
          </a:p>
          <a:p>
            <a:pPr marL="0" indent="0" algn="ctr">
              <a:buNone/>
            </a:pPr>
            <a:r>
              <a:rPr lang="es-CO" dirty="0"/>
              <a:t>31 Y dijo: He aquí ahora que he comenzado a hablar a mi Señor: Por ventura se hallarán allí veinte. Respondió, no [la] destruiré, por </a:t>
            </a:r>
            <a:r>
              <a:rPr lang="es-CO" b="1" u="sng" dirty="0"/>
              <a:t>veinte</a:t>
            </a:r>
            <a:r>
              <a:rPr lang="es-CO" dirty="0"/>
              <a:t>.</a:t>
            </a:r>
          </a:p>
          <a:p>
            <a:pPr marL="0" indent="0" algn="ctr">
              <a:buNone/>
            </a:pPr>
            <a:r>
              <a:rPr lang="es-CO" dirty="0"/>
              <a:t>32 Y volvió a decir: No se enoje ahora mi Señor, si hablare solamente una vez: Por ventura se hallarán allí diez. Respondió, No [la] destruiré, por </a:t>
            </a:r>
            <a:r>
              <a:rPr lang="es-CO" b="1" u="sng" dirty="0"/>
              <a:t>diez</a:t>
            </a:r>
            <a:r>
              <a:rPr lang="es-CO" dirty="0"/>
              <a:t>. </a:t>
            </a:r>
          </a:p>
          <a:p>
            <a:pPr marL="0" indent="0" algn="ctr">
              <a:buNone/>
            </a:pPr>
            <a:r>
              <a:rPr lang="es-CO" dirty="0"/>
              <a:t>Nota. </a:t>
            </a:r>
            <a:r>
              <a:rPr lang="es-CO" b="1" dirty="0">
                <a:solidFill>
                  <a:srgbClr val="FF0000"/>
                </a:solidFill>
              </a:rPr>
              <a:t>Una ciudad tan corrupta como lo era Sodoma, sumida en su </a:t>
            </a:r>
            <a:r>
              <a:rPr lang="es-CO" b="1" dirty="0" smtClean="0">
                <a:solidFill>
                  <a:srgbClr val="FF0000"/>
                </a:solidFill>
              </a:rPr>
              <a:t>homosexualidad, </a:t>
            </a:r>
            <a:r>
              <a:rPr lang="es-CO" b="1" dirty="0">
                <a:solidFill>
                  <a:srgbClr val="FF0000"/>
                </a:solidFill>
              </a:rPr>
              <a:t>que por amor a los justos que se encontraran </a:t>
            </a:r>
            <a:r>
              <a:rPr lang="es-CO" b="1" dirty="0" smtClean="0">
                <a:solidFill>
                  <a:srgbClr val="FF0000"/>
                </a:solidFill>
              </a:rPr>
              <a:t>allí, </a:t>
            </a:r>
            <a:r>
              <a:rPr lang="es-CO" b="1" dirty="0">
                <a:solidFill>
                  <a:srgbClr val="FF0000"/>
                </a:solidFill>
              </a:rPr>
              <a:t>Dios pasaría por alto sus pecados</a:t>
            </a:r>
            <a:r>
              <a:rPr lang="es-CO" dirty="0"/>
              <a:t>.</a:t>
            </a:r>
          </a:p>
        </p:txBody>
      </p:sp>
    </p:spTree>
    <p:extLst>
      <p:ext uri="{BB962C8B-B14F-4D97-AF65-F5344CB8AC3E}">
        <p14:creationId xmlns:p14="http://schemas.microsoft.com/office/powerpoint/2010/main" val="168333982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95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96752"/>
            <a:ext cx="5050904" cy="4929411"/>
          </a:xfrm>
        </p:spPr>
        <p:txBody>
          <a:bodyPr>
            <a:normAutofit fontScale="92500" lnSpcReduction="10000"/>
          </a:bodyPr>
          <a:lstStyle/>
          <a:p>
            <a:pPr marL="0" indent="0" algn="ctr">
              <a:buNone/>
            </a:pPr>
            <a:r>
              <a:rPr lang="es-CO" dirty="0" smtClean="0"/>
              <a:t>Dios estaba dispuesto a perdonar a toda una ciudad compuesta mayormente de homosexuales, si encontrara allí al menos diez justos,  pero lamentablemente la Biblia dice que no había allí más que un justo, Lot</a:t>
            </a:r>
            <a:r>
              <a:rPr lang="es-CO" dirty="0"/>
              <a:t>, </a:t>
            </a:r>
            <a:r>
              <a:rPr lang="es-CO" dirty="0" smtClean="0"/>
              <a:t>quien estaba «</a:t>
            </a:r>
            <a:r>
              <a:rPr lang="es-CO" u="sng" dirty="0" smtClean="0"/>
              <a:t>abrumado </a:t>
            </a:r>
            <a:r>
              <a:rPr lang="es-CO" u="sng" dirty="0"/>
              <a:t>por la nefanda conducta de los </a:t>
            </a:r>
            <a:r>
              <a:rPr lang="es-CO" u="sng" dirty="0" smtClean="0"/>
              <a:t>malvados</a:t>
            </a:r>
            <a:r>
              <a:rPr lang="es-CO" dirty="0" smtClean="0"/>
              <a:t>» </a:t>
            </a:r>
            <a:r>
              <a:rPr lang="es-CO" dirty="0" smtClean="0">
                <a:solidFill>
                  <a:srgbClr val="FF0000"/>
                </a:solidFill>
              </a:rPr>
              <a:t>(</a:t>
            </a:r>
            <a:r>
              <a:rPr lang="es-CO" dirty="0">
                <a:solidFill>
                  <a:srgbClr val="FF0000"/>
                </a:solidFill>
              </a:rPr>
              <a:t>2Ped.2:7</a:t>
            </a:r>
            <a:r>
              <a:rPr lang="es-CO" dirty="0" smtClean="0">
                <a:solidFill>
                  <a:srgbClr val="FF0000"/>
                </a:solidFill>
              </a:rPr>
              <a:t>). </a:t>
            </a:r>
            <a:endParaRPr lang="es-CO" dirty="0">
              <a:solidFill>
                <a:srgbClr val="FF0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7214" y="1772816"/>
            <a:ext cx="2714625" cy="2952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707440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b="1" i="1" dirty="0" smtClean="0">
                <a:latin typeface="Agency FB" pitchFamily="34" charset="0"/>
              </a:rPr>
              <a:t>¿Por amor a quién estaba Dios dispuesto a perdonar?</a:t>
            </a:r>
            <a:endParaRPr lang="es-CO" b="1" i="1" dirty="0">
              <a:latin typeface="Agency FB" pitchFamily="34" charset="0"/>
            </a:endParaRPr>
          </a:p>
        </p:txBody>
      </p:sp>
      <p:sp>
        <p:nvSpPr>
          <p:cNvPr id="3" name="2 Marcador de contenido"/>
          <p:cNvSpPr>
            <a:spLocks noGrp="1"/>
          </p:cNvSpPr>
          <p:nvPr>
            <p:ph idx="1"/>
          </p:nvPr>
        </p:nvSpPr>
        <p:spPr>
          <a:xfrm>
            <a:off x="457200" y="1600201"/>
            <a:ext cx="8229600" cy="2044824"/>
          </a:xfrm>
        </p:spPr>
        <p:txBody>
          <a:bodyPr>
            <a:normAutofit lnSpcReduction="10000"/>
          </a:bodyPr>
          <a:lstStyle/>
          <a:p>
            <a:pPr marL="0" indent="0" algn="ctr">
              <a:buNone/>
            </a:pPr>
            <a:r>
              <a:rPr lang="es-CO" b="1" u="sng" dirty="0" smtClean="0"/>
              <a:t>Isaías 43:25. </a:t>
            </a:r>
          </a:p>
          <a:p>
            <a:pPr marL="0" indent="0" algn="ctr">
              <a:buNone/>
            </a:pPr>
            <a:r>
              <a:rPr lang="es-CO" dirty="0" smtClean="0"/>
              <a:t>Yo</a:t>
            </a:r>
            <a:r>
              <a:rPr lang="es-CO" dirty="0"/>
              <a:t>, yo soy el que </a:t>
            </a:r>
            <a:r>
              <a:rPr lang="es-CO" u="sng" dirty="0"/>
              <a:t>borro</a:t>
            </a:r>
            <a:r>
              <a:rPr lang="es-CO" dirty="0"/>
              <a:t> </a:t>
            </a:r>
            <a:r>
              <a:rPr lang="es-CO" dirty="0" smtClean="0"/>
              <a:t>(perdono) tus </a:t>
            </a:r>
            <a:r>
              <a:rPr lang="es-CO" dirty="0"/>
              <a:t>rebeliones por amor de mí mismo, y no me </a:t>
            </a:r>
            <a:r>
              <a:rPr lang="es-CO" u="sng" dirty="0"/>
              <a:t>acordaré</a:t>
            </a:r>
            <a:r>
              <a:rPr lang="es-CO" dirty="0"/>
              <a:t> de tus pecados</a:t>
            </a:r>
            <a:r>
              <a:rPr lang="es-CO" dirty="0" smtClean="0"/>
              <a:t>.</a:t>
            </a:r>
          </a:p>
        </p:txBody>
      </p:sp>
      <p:sp>
        <p:nvSpPr>
          <p:cNvPr id="5" name="4 Rectángulo"/>
          <p:cNvSpPr/>
          <p:nvPr/>
        </p:nvSpPr>
        <p:spPr>
          <a:xfrm>
            <a:off x="323528" y="4105639"/>
            <a:ext cx="6840760" cy="1815882"/>
          </a:xfrm>
          <a:prstGeom prst="rect">
            <a:avLst/>
          </a:prstGeom>
          <a:solidFill>
            <a:schemeClr val="accent5">
              <a:lumMod val="60000"/>
              <a:lumOff val="40000"/>
            </a:schemeClr>
          </a:solidFill>
        </p:spPr>
        <p:txBody>
          <a:bodyPr wrap="square">
            <a:spAutoFit/>
          </a:bodyPr>
          <a:lstStyle/>
          <a:p>
            <a:pPr algn="ctr"/>
            <a:r>
              <a:rPr lang="es-CO" dirty="0"/>
              <a:t> </a:t>
            </a:r>
            <a:r>
              <a:rPr lang="es-CO" sz="2800" dirty="0"/>
              <a:t>Esto ocurre una vez que los pecados son confesados, abandonados y perdonados. Dios trata al pecador arrepentido como si nunca hubiera </a:t>
            </a:r>
            <a:r>
              <a:rPr lang="es-CO" sz="2800" dirty="0" smtClean="0"/>
              <a:t>pecado. </a:t>
            </a:r>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3765805"/>
            <a:ext cx="1828800" cy="24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318043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p:spPr>
        <p:txBody>
          <a:bodyPr>
            <a:normAutofit/>
          </a:bodyPr>
          <a:lstStyle/>
          <a:p>
            <a:pPr marL="0" indent="0" algn="ctr">
              <a:buNone/>
            </a:pPr>
            <a:r>
              <a:rPr lang="es-CO" b="1" u="sng" dirty="0" smtClean="0"/>
              <a:t>Eze.18:20-21</a:t>
            </a:r>
            <a:r>
              <a:rPr lang="es-CO" dirty="0" smtClean="0"/>
              <a:t>.  </a:t>
            </a:r>
          </a:p>
          <a:p>
            <a:pPr marL="0" indent="0" algn="ctr">
              <a:buNone/>
            </a:pPr>
            <a:r>
              <a:rPr lang="es-CO" dirty="0"/>
              <a:t>El alma que pecare, esa morirá; el hijo no llevará el pecado del padre, ni el padre llevará el pecado del hijo; la justicia del justo será sobre él, y la impiedad del impío será sobre él. </a:t>
            </a:r>
          </a:p>
          <a:p>
            <a:pPr marL="0" indent="0" algn="ctr">
              <a:buNone/>
            </a:pPr>
            <a:endParaRPr lang="es-CO" dirty="0" smtClean="0"/>
          </a:p>
          <a:p>
            <a:pPr marL="0" indent="0" algn="ctr">
              <a:buNone/>
            </a:pPr>
            <a:r>
              <a:rPr lang="es-CO" dirty="0" smtClean="0"/>
              <a:t>21 </a:t>
            </a:r>
            <a:r>
              <a:rPr lang="es-CO" dirty="0"/>
              <a:t>Mas el impío, si se apartare de todos sus pecados que hizo, y guardare todos mis estatutos e hiciere según el derecho y la justicia, de cierto vivirá; no morirá. </a:t>
            </a:r>
            <a:endParaRPr lang="es-CO" dirty="0" smtClean="0"/>
          </a:p>
        </p:txBody>
      </p:sp>
    </p:spTree>
    <p:extLst>
      <p:ext uri="{BB962C8B-B14F-4D97-AF65-F5344CB8AC3E}">
        <p14:creationId xmlns:p14="http://schemas.microsoft.com/office/powerpoint/2010/main" val="195597358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762872" cy="5577483"/>
          </a:xfrm>
          <a:solidFill>
            <a:schemeClr val="accent2">
              <a:lumMod val="40000"/>
              <a:lumOff val="60000"/>
            </a:schemeClr>
          </a:solidFill>
        </p:spPr>
        <p:txBody>
          <a:bodyPr>
            <a:normAutofit/>
          </a:bodyPr>
          <a:lstStyle/>
          <a:p>
            <a:pPr marL="0" indent="0" algn="ctr">
              <a:buNone/>
            </a:pPr>
            <a:endParaRPr lang="es-CO" sz="3600" dirty="0" smtClean="0"/>
          </a:p>
          <a:p>
            <a:pPr marL="0" indent="0" algn="ctr">
              <a:buNone/>
            </a:pPr>
            <a:r>
              <a:rPr lang="es-CO" sz="3600" dirty="0" smtClean="0"/>
              <a:t>Las </a:t>
            </a:r>
            <a:r>
              <a:rPr lang="es-CO" sz="3600" dirty="0"/>
              <a:t>palabras que Cristo dirigió a la mujer sorprendida en pecado son para todos</a:t>
            </a:r>
            <a:r>
              <a:rPr lang="es-CO" sz="3600" dirty="0" smtClean="0"/>
              <a:t>:</a:t>
            </a:r>
          </a:p>
          <a:p>
            <a:pPr marL="0" indent="0" algn="ctr">
              <a:buNone/>
            </a:pPr>
            <a:r>
              <a:rPr lang="es-CO" sz="3600" dirty="0" smtClean="0"/>
              <a:t> </a:t>
            </a:r>
            <a:r>
              <a:rPr lang="es-CO" sz="3600" dirty="0"/>
              <a:t>“Ni yo te condeno; vete, y </a:t>
            </a:r>
            <a:r>
              <a:rPr lang="es-CO" sz="3600" u="sng" dirty="0"/>
              <a:t>no peques más</a:t>
            </a:r>
            <a:r>
              <a:rPr lang="es-CO" sz="3600" dirty="0"/>
              <a:t>” </a:t>
            </a:r>
            <a:endParaRPr lang="es-CO" sz="3600" dirty="0" smtClean="0"/>
          </a:p>
          <a:p>
            <a:pPr marL="0" indent="0" algn="ctr">
              <a:buNone/>
            </a:pPr>
            <a:r>
              <a:rPr lang="es-CO" sz="3600" b="1" u="sng" dirty="0" smtClean="0"/>
              <a:t>(Juan 8:11</a:t>
            </a:r>
            <a:r>
              <a:rPr lang="es-CO" sz="3600" b="1" u="sng" dirty="0"/>
              <a:t>)</a:t>
            </a:r>
            <a:r>
              <a:rPr lang="es-CO" sz="3600" b="1" dirty="0"/>
              <a:t>.</a:t>
            </a:r>
            <a:r>
              <a:rPr lang="es-CO" sz="3600" b="1" u="sng" dirty="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851" y="1412776"/>
            <a:ext cx="3024336"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938081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95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4762872" cy="5217443"/>
          </a:xfrm>
        </p:spPr>
        <p:txBody>
          <a:bodyPr/>
          <a:lstStyle/>
          <a:p>
            <a:pPr marL="0" indent="0" algn="ctr">
              <a:buNone/>
            </a:pPr>
            <a:endParaRPr lang="es-CO" dirty="0" smtClean="0"/>
          </a:p>
          <a:p>
            <a:pPr marL="0" indent="0" algn="ctr">
              <a:buNone/>
            </a:pPr>
            <a:r>
              <a:rPr lang="es-CO" dirty="0" smtClean="0"/>
              <a:t>Esto nos dice que cuando Dios perdona</a:t>
            </a:r>
            <a:r>
              <a:rPr lang="es-CO" dirty="0"/>
              <a:t>, olvida, perdonar es olvidar, </a:t>
            </a:r>
            <a:r>
              <a:rPr lang="es-CO" u="sng" dirty="0"/>
              <a:t>pero cundo tu estas recordando la </a:t>
            </a:r>
            <a:r>
              <a:rPr lang="es-CO" u="sng" dirty="0" smtClean="0"/>
              <a:t>ofensa </a:t>
            </a:r>
            <a:r>
              <a:rPr lang="es-CO" u="sng" dirty="0"/>
              <a:t>que te han hecho, realmente no has perdonado</a:t>
            </a:r>
            <a:r>
              <a:rPr lang="es-CO" dirty="0"/>
              <a:t>.</a:t>
            </a:r>
          </a:p>
          <a:p>
            <a:endParaRPr lang="es-CO" dirty="0"/>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700808"/>
            <a:ext cx="3024336"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376252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b="1" i="1" dirty="0">
                <a:latin typeface="Agency FB" pitchFamily="34" charset="0"/>
              </a:rPr>
              <a:t>Miremos las condiciones impuestas por Dios para que haya un perdón </a:t>
            </a:r>
            <a:r>
              <a:rPr lang="es-CO" b="1" i="1" dirty="0" smtClean="0">
                <a:latin typeface="Agency FB" pitchFamily="34" charset="0"/>
              </a:rPr>
              <a:t>genuino.</a:t>
            </a:r>
            <a:r>
              <a:rPr lang="es-CO" dirty="0" smtClean="0"/>
              <a:t> </a:t>
            </a:r>
            <a:endParaRPr lang="es-CO" dirty="0"/>
          </a:p>
        </p:txBody>
      </p:sp>
      <p:sp>
        <p:nvSpPr>
          <p:cNvPr id="3" name="2 Marcador de contenido"/>
          <p:cNvSpPr>
            <a:spLocks noGrp="1"/>
          </p:cNvSpPr>
          <p:nvPr>
            <p:ph idx="1"/>
          </p:nvPr>
        </p:nvSpPr>
        <p:spPr>
          <a:xfrm>
            <a:off x="457200" y="1600200"/>
            <a:ext cx="8229600" cy="5069160"/>
          </a:xfrm>
        </p:spPr>
        <p:txBody>
          <a:bodyPr>
            <a:normAutofit fontScale="77500" lnSpcReduction="20000"/>
          </a:bodyPr>
          <a:lstStyle/>
          <a:p>
            <a:pPr marL="0" indent="0" algn="ctr">
              <a:buNone/>
            </a:pPr>
            <a:r>
              <a:rPr lang="es-CO" b="1" u="sng" dirty="0" smtClean="0"/>
              <a:t>2Cron.7:14</a:t>
            </a:r>
            <a:r>
              <a:rPr lang="es-CO" b="1" dirty="0" smtClean="0"/>
              <a:t>.</a:t>
            </a:r>
          </a:p>
          <a:p>
            <a:pPr marL="0" indent="0">
              <a:buNone/>
            </a:pPr>
            <a:r>
              <a:rPr lang="es-CO" dirty="0" smtClean="0"/>
              <a:t> </a:t>
            </a:r>
            <a:r>
              <a:rPr lang="es-CO" dirty="0"/>
              <a:t>(1), Si se humillare mi pueblo, sobre el cual mi nombre es invocado, </a:t>
            </a:r>
            <a:endParaRPr lang="es-CO" dirty="0" smtClean="0"/>
          </a:p>
          <a:p>
            <a:pPr marL="0" indent="0">
              <a:buNone/>
            </a:pPr>
            <a:r>
              <a:rPr lang="es-CO" dirty="0" smtClean="0"/>
              <a:t>(</a:t>
            </a:r>
            <a:r>
              <a:rPr lang="es-CO" dirty="0"/>
              <a:t>2), y oraren, </a:t>
            </a:r>
            <a:endParaRPr lang="es-CO" dirty="0" smtClean="0"/>
          </a:p>
          <a:p>
            <a:pPr marL="0" indent="0">
              <a:buNone/>
            </a:pPr>
            <a:r>
              <a:rPr lang="es-CO" dirty="0" smtClean="0"/>
              <a:t>(</a:t>
            </a:r>
            <a:r>
              <a:rPr lang="es-CO" dirty="0"/>
              <a:t>3), y buscaren mi rostro, </a:t>
            </a:r>
            <a:endParaRPr lang="es-CO" dirty="0" smtClean="0"/>
          </a:p>
          <a:p>
            <a:pPr marL="0" indent="0">
              <a:buNone/>
            </a:pPr>
            <a:r>
              <a:rPr lang="es-CO" dirty="0" smtClean="0"/>
              <a:t>(</a:t>
            </a:r>
            <a:r>
              <a:rPr lang="es-CO" dirty="0"/>
              <a:t>4), y se convirtieren de sus malos caminos; entonces </a:t>
            </a:r>
            <a:endParaRPr lang="es-CO" dirty="0" smtClean="0"/>
          </a:p>
          <a:p>
            <a:pPr marL="0" indent="0">
              <a:buNone/>
            </a:pPr>
            <a:endParaRPr lang="es-CO" dirty="0"/>
          </a:p>
          <a:p>
            <a:pPr marL="0" indent="0">
              <a:buNone/>
            </a:pPr>
            <a:r>
              <a:rPr lang="es-CO" dirty="0" smtClean="0"/>
              <a:t>(</a:t>
            </a:r>
            <a:r>
              <a:rPr lang="es-CO" dirty="0"/>
              <a:t>1), yo oiré desde los cielos, </a:t>
            </a:r>
            <a:endParaRPr lang="es-CO" dirty="0" smtClean="0"/>
          </a:p>
          <a:p>
            <a:pPr marL="0" indent="0">
              <a:buNone/>
            </a:pPr>
            <a:r>
              <a:rPr lang="es-CO" dirty="0" smtClean="0"/>
              <a:t>(</a:t>
            </a:r>
            <a:r>
              <a:rPr lang="es-CO" dirty="0"/>
              <a:t>2), y perdonaré sus pecados, </a:t>
            </a:r>
            <a:endParaRPr lang="es-CO" dirty="0" smtClean="0"/>
          </a:p>
          <a:p>
            <a:pPr marL="0" indent="0">
              <a:buNone/>
            </a:pPr>
            <a:r>
              <a:rPr lang="es-CO" dirty="0" smtClean="0"/>
              <a:t>(</a:t>
            </a:r>
            <a:r>
              <a:rPr lang="es-CO" dirty="0"/>
              <a:t>3), y sanaré su tierra. </a:t>
            </a:r>
            <a:endParaRPr lang="es-CO" dirty="0" smtClean="0"/>
          </a:p>
          <a:p>
            <a:pPr marL="0" indent="0">
              <a:buNone/>
            </a:pPr>
            <a:r>
              <a:rPr lang="es-CO" dirty="0" smtClean="0"/>
              <a:t>Nota</a:t>
            </a:r>
            <a:r>
              <a:rPr lang="es-CO" b="1" dirty="0">
                <a:solidFill>
                  <a:srgbClr val="FF0000"/>
                </a:solidFill>
              </a:rPr>
              <a:t>. </a:t>
            </a:r>
            <a:r>
              <a:rPr lang="es-CO" b="1" dirty="0" smtClean="0">
                <a:solidFill>
                  <a:srgbClr val="FF0000"/>
                </a:solidFill>
              </a:rPr>
              <a:t>Según el texto el asunto es compartido, nosotros hacemos una parte, y Dios hace la otra, pero el </a:t>
            </a:r>
            <a:r>
              <a:rPr lang="es-CO" b="1" dirty="0">
                <a:solidFill>
                  <a:srgbClr val="FF0000"/>
                </a:solidFill>
              </a:rPr>
              <a:t>problema es que nosotros en lugar de perdonar y olvidar, </a:t>
            </a:r>
            <a:r>
              <a:rPr lang="es-CO" b="1" dirty="0" smtClean="0">
                <a:solidFill>
                  <a:srgbClr val="FF0000"/>
                </a:solidFill>
              </a:rPr>
              <a:t>buscamos </a:t>
            </a:r>
            <a:r>
              <a:rPr lang="es-CO" b="1" dirty="0">
                <a:solidFill>
                  <a:srgbClr val="FF0000"/>
                </a:solidFill>
              </a:rPr>
              <a:t>la venganza.</a:t>
            </a:r>
          </a:p>
        </p:txBody>
      </p:sp>
    </p:spTree>
    <p:extLst>
      <p:ext uri="{BB962C8B-B14F-4D97-AF65-F5344CB8AC3E}">
        <p14:creationId xmlns:p14="http://schemas.microsoft.com/office/powerpoint/2010/main" val="3012872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heel(1)">
                                      <p:cBhvr>
                                        <p:cTn id="19" dur="2000"/>
                                        <p:tgtEl>
                                          <p:spTgt spid="3">
                                            <p:txEl>
                                              <p:pRg st="4" end="4"/>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heel(1)">
                                      <p:cBhvr>
                                        <p:cTn id="22" dur="2000"/>
                                        <p:tgtEl>
                                          <p:spTgt spid="3">
                                            <p:txEl>
                                              <p:pRg st="6" end="6"/>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wheel(1)">
                                      <p:cBhvr>
                                        <p:cTn id="25" dur="2000"/>
                                        <p:tgtEl>
                                          <p:spTgt spid="3">
                                            <p:txEl>
                                              <p:pRg st="7" end="7"/>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wheel(1)">
                                      <p:cBhvr>
                                        <p:cTn id="28" dur="2000"/>
                                        <p:tgtEl>
                                          <p:spTgt spid="3">
                                            <p:txEl>
                                              <p:pRg st="8" end="8"/>
                                            </p:txEl>
                                          </p:spTgt>
                                        </p:tgtEl>
                                      </p:cBhvr>
                                    </p:animEffect>
                                  </p:childTnLst>
                                </p:cTn>
                              </p:par>
                              <p:par>
                                <p:cTn id="29" presetID="21" presetClass="entr" presetSubtype="1"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wheel(1)">
                                      <p:cBhvr>
                                        <p:cTn id="31" dur="2000"/>
                                        <p:tgtEl>
                                          <p:spTgt spid="3">
                                            <p:txEl>
                                              <p:pRg st="9" end="9"/>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6" presetClass="entr" presetSubtype="0" fill="hold" nodeType="click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wipe(down)">
                                      <p:cBhvr>
                                        <p:cTn id="36" dur="580">
                                          <p:stCondLst>
                                            <p:cond delay="0"/>
                                          </p:stCondLst>
                                        </p:cTn>
                                        <p:tgtEl>
                                          <p:spTgt spid="3">
                                            <p:txEl>
                                              <p:pRg st="9" end="9"/>
                                            </p:txEl>
                                          </p:spTgt>
                                        </p:tgtEl>
                                      </p:cBhvr>
                                    </p:animEffect>
                                    <p:anim calcmode="lin" valueType="num">
                                      <p:cBhvr>
                                        <p:cTn id="37"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42" dur="26">
                                          <p:stCondLst>
                                            <p:cond delay="650"/>
                                          </p:stCondLst>
                                        </p:cTn>
                                        <p:tgtEl>
                                          <p:spTgt spid="3">
                                            <p:txEl>
                                              <p:pRg st="9" end="9"/>
                                            </p:txEl>
                                          </p:spTgt>
                                        </p:tgtEl>
                                      </p:cBhvr>
                                      <p:to x="100000" y="60000"/>
                                    </p:animScale>
                                    <p:animScale>
                                      <p:cBhvr>
                                        <p:cTn id="43" dur="166" decel="50000">
                                          <p:stCondLst>
                                            <p:cond delay="676"/>
                                          </p:stCondLst>
                                        </p:cTn>
                                        <p:tgtEl>
                                          <p:spTgt spid="3">
                                            <p:txEl>
                                              <p:pRg st="9" end="9"/>
                                            </p:txEl>
                                          </p:spTgt>
                                        </p:tgtEl>
                                      </p:cBhvr>
                                      <p:to x="100000" y="100000"/>
                                    </p:animScale>
                                    <p:animScale>
                                      <p:cBhvr>
                                        <p:cTn id="44" dur="26">
                                          <p:stCondLst>
                                            <p:cond delay="1312"/>
                                          </p:stCondLst>
                                        </p:cTn>
                                        <p:tgtEl>
                                          <p:spTgt spid="3">
                                            <p:txEl>
                                              <p:pRg st="9" end="9"/>
                                            </p:txEl>
                                          </p:spTgt>
                                        </p:tgtEl>
                                      </p:cBhvr>
                                      <p:to x="100000" y="80000"/>
                                    </p:animScale>
                                    <p:animScale>
                                      <p:cBhvr>
                                        <p:cTn id="45" dur="166" decel="50000">
                                          <p:stCondLst>
                                            <p:cond delay="1338"/>
                                          </p:stCondLst>
                                        </p:cTn>
                                        <p:tgtEl>
                                          <p:spTgt spid="3">
                                            <p:txEl>
                                              <p:pRg st="9" end="9"/>
                                            </p:txEl>
                                          </p:spTgt>
                                        </p:tgtEl>
                                      </p:cBhvr>
                                      <p:to x="100000" y="100000"/>
                                    </p:animScale>
                                    <p:animScale>
                                      <p:cBhvr>
                                        <p:cTn id="46" dur="26">
                                          <p:stCondLst>
                                            <p:cond delay="1642"/>
                                          </p:stCondLst>
                                        </p:cTn>
                                        <p:tgtEl>
                                          <p:spTgt spid="3">
                                            <p:txEl>
                                              <p:pRg st="9" end="9"/>
                                            </p:txEl>
                                          </p:spTgt>
                                        </p:tgtEl>
                                      </p:cBhvr>
                                      <p:to x="100000" y="90000"/>
                                    </p:animScale>
                                    <p:animScale>
                                      <p:cBhvr>
                                        <p:cTn id="47" dur="166" decel="50000">
                                          <p:stCondLst>
                                            <p:cond delay="1668"/>
                                          </p:stCondLst>
                                        </p:cTn>
                                        <p:tgtEl>
                                          <p:spTgt spid="3">
                                            <p:txEl>
                                              <p:pRg st="9" end="9"/>
                                            </p:txEl>
                                          </p:spTgt>
                                        </p:tgtEl>
                                      </p:cBhvr>
                                      <p:to x="100000" y="100000"/>
                                    </p:animScale>
                                    <p:animScale>
                                      <p:cBhvr>
                                        <p:cTn id="48" dur="26">
                                          <p:stCondLst>
                                            <p:cond delay="1808"/>
                                          </p:stCondLst>
                                        </p:cTn>
                                        <p:tgtEl>
                                          <p:spTgt spid="3">
                                            <p:txEl>
                                              <p:pRg st="9" end="9"/>
                                            </p:txEl>
                                          </p:spTgt>
                                        </p:tgtEl>
                                      </p:cBhvr>
                                      <p:to x="100000" y="95000"/>
                                    </p:animScale>
                                    <p:animScale>
                                      <p:cBhvr>
                                        <p:cTn id="49"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i="1" dirty="0">
                <a:effectLst>
                  <a:outerShdw blurRad="38100" dist="38100" dir="2700000" algn="tl">
                    <a:srgbClr val="000000">
                      <a:alpha val="43137"/>
                    </a:srgbClr>
                  </a:outerShdw>
                </a:effectLst>
                <a:latin typeface="Agency FB" pitchFamily="34" charset="0"/>
              </a:rPr>
              <a:t>Miremos la situación en la que se encontraba un hombre que había cometido un gran </a:t>
            </a:r>
            <a:r>
              <a:rPr lang="es-CO" i="1" dirty="0" smtClean="0">
                <a:effectLst>
                  <a:outerShdw blurRad="38100" dist="38100" dir="2700000" algn="tl">
                    <a:srgbClr val="000000">
                      <a:alpha val="43137"/>
                    </a:srgbClr>
                  </a:outerShdw>
                </a:effectLst>
                <a:latin typeface="Agency FB" pitchFamily="34" charset="0"/>
              </a:rPr>
              <a:t>pecado. </a:t>
            </a:r>
            <a:endParaRPr lang="es-CO" i="1" dirty="0">
              <a:effectLst>
                <a:outerShdw blurRad="38100" dist="38100" dir="2700000" algn="tl">
                  <a:srgbClr val="000000">
                    <a:alpha val="43137"/>
                  </a:srgbClr>
                </a:outerShdw>
              </a:effectLst>
              <a:latin typeface="Agency FB" pitchFamily="34" charset="0"/>
            </a:endParaRPr>
          </a:p>
        </p:txBody>
      </p:sp>
      <p:sp>
        <p:nvSpPr>
          <p:cNvPr id="3" name="2 Marcador de contenido"/>
          <p:cNvSpPr>
            <a:spLocks noGrp="1"/>
          </p:cNvSpPr>
          <p:nvPr>
            <p:ph idx="1"/>
          </p:nvPr>
        </p:nvSpPr>
        <p:spPr>
          <a:xfrm>
            <a:off x="0" y="1600200"/>
            <a:ext cx="9144000" cy="5257800"/>
          </a:xfrm>
        </p:spPr>
        <p:txBody>
          <a:bodyPr>
            <a:normAutofit fontScale="77500" lnSpcReduction="20000"/>
          </a:bodyPr>
          <a:lstStyle/>
          <a:p>
            <a:pPr marL="0" indent="0" algn="ctr">
              <a:buNone/>
            </a:pPr>
            <a:r>
              <a:rPr lang="es-CO" b="1" u="sng" dirty="0" smtClean="0"/>
              <a:t>Sal.32:1-4.</a:t>
            </a:r>
          </a:p>
          <a:p>
            <a:pPr marL="0" indent="0" algn="ctr">
              <a:buNone/>
            </a:pPr>
            <a:r>
              <a:rPr lang="es-CO" b="1" baseline="30000" dirty="0"/>
              <a:t>1 </a:t>
            </a:r>
            <a:r>
              <a:rPr lang="es-CO" i="1" dirty="0"/>
              <a:t>Bienaventurado aquel cuya transgresión ha sido perdonada, y cubierto su pecado</a:t>
            </a:r>
            <a:r>
              <a:rPr lang="es-CO" i="1" dirty="0" smtClean="0"/>
              <a:t>.</a:t>
            </a:r>
            <a:r>
              <a:rPr lang="es-CO" dirty="0" smtClean="0"/>
              <a:t> </a:t>
            </a:r>
            <a:r>
              <a:rPr lang="es-CO" b="1" baseline="30000" dirty="0" smtClean="0"/>
              <a:t>2 </a:t>
            </a:r>
            <a:r>
              <a:rPr lang="es-CO" i="1" dirty="0"/>
              <a:t>Bienaventurado el hombre a quien Jehová no culpa de iniquidad, </a:t>
            </a:r>
            <a:r>
              <a:rPr lang="es-CO" i="1" dirty="0" smtClean="0"/>
              <a:t> </a:t>
            </a:r>
            <a:r>
              <a:rPr lang="es-CO" i="1" dirty="0"/>
              <a:t>Y en cuyo espíritu no hay engaño.</a:t>
            </a:r>
            <a:r>
              <a:rPr lang="es-CO" dirty="0"/>
              <a:t> </a:t>
            </a:r>
          </a:p>
          <a:p>
            <a:pPr marL="0" indent="0" algn="ctr">
              <a:buNone/>
            </a:pPr>
            <a:r>
              <a:rPr lang="es-CO" b="1" baseline="30000" dirty="0"/>
              <a:t>3 </a:t>
            </a:r>
            <a:r>
              <a:rPr lang="es-CO" i="1" dirty="0"/>
              <a:t>Mientras callé, se envejecieron mis huesos </a:t>
            </a:r>
            <a:r>
              <a:rPr lang="es-CO" i="1" dirty="0" smtClean="0"/>
              <a:t>En </a:t>
            </a:r>
            <a:r>
              <a:rPr lang="es-CO" i="1" dirty="0"/>
              <a:t>mi gemir todo el día.</a:t>
            </a:r>
            <a:r>
              <a:rPr lang="es-CO" dirty="0"/>
              <a:t> </a:t>
            </a:r>
            <a:r>
              <a:rPr lang="es-CO" b="1" baseline="30000" dirty="0" smtClean="0"/>
              <a:t>4 </a:t>
            </a:r>
            <a:r>
              <a:rPr lang="es-CO" i="1" dirty="0"/>
              <a:t>Porque de día y de noche se agravó sobre mí tu mano; </a:t>
            </a:r>
            <a:r>
              <a:rPr lang="es-CO" i="1" dirty="0" smtClean="0"/>
              <a:t>Se volvió mi verdor en sequedades de verano.</a:t>
            </a:r>
            <a:r>
              <a:rPr lang="es-CO" dirty="0" smtClean="0"/>
              <a:t> </a:t>
            </a:r>
            <a:r>
              <a:rPr lang="es-CO" b="1" baseline="30000" dirty="0" smtClean="0"/>
              <a:t>5 </a:t>
            </a:r>
            <a:r>
              <a:rPr lang="es-CO" i="1" dirty="0"/>
              <a:t>Mi pecado te declaré, y no encubrí mi iniquidad. </a:t>
            </a:r>
          </a:p>
          <a:p>
            <a:pPr marL="0" indent="0" algn="ctr">
              <a:buNone/>
            </a:pPr>
            <a:r>
              <a:rPr lang="es-CO" i="1" dirty="0" smtClean="0"/>
              <a:t>Dije</a:t>
            </a:r>
            <a:r>
              <a:rPr lang="es-CO" i="1" dirty="0"/>
              <a:t>: Confesaré mis transgresiones a Jehová; </a:t>
            </a:r>
            <a:r>
              <a:rPr lang="es-CO" i="1" dirty="0" smtClean="0"/>
              <a:t>Y </a:t>
            </a:r>
            <a:r>
              <a:rPr lang="es-CO" i="1" dirty="0"/>
              <a:t>tú perdonaste la maldad de mi pecado</a:t>
            </a:r>
            <a:r>
              <a:rPr lang="es-CO" i="1" dirty="0" smtClean="0"/>
              <a:t>.</a:t>
            </a:r>
          </a:p>
          <a:p>
            <a:endParaRPr lang="es-CO" i="1" dirty="0"/>
          </a:p>
          <a:p>
            <a:pPr marL="0" indent="0" algn="ctr">
              <a:buNone/>
            </a:pPr>
            <a:r>
              <a:rPr lang="es-CO" i="1" dirty="0" smtClean="0"/>
              <a:t>Nota. </a:t>
            </a:r>
            <a:r>
              <a:rPr lang="es-CO" b="1" i="1" dirty="0" smtClean="0">
                <a:solidFill>
                  <a:srgbClr val="FF0000"/>
                </a:solidFill>
              </a:rPr>
              <a:t>La persona más perjudicada es aquella que conserva en su corazón el recuerdo del pecado cometido, se enferma y no lo deja prosperar. La única solución es confesar el pecado </a:t>
            </a:r>
            <a:r>
              <a:rPr lang="es-CO" b="1" i="1" u="sng" dirty="0" smtClean="0">
                <a:solidFill>
                  <a:srgbClr val="FF0000"/>
                </a:solidFill>
              </a:rPr>
              <a:t>A</a:t>
            </a:r>
            <a:r>
              <a:rPr lang="es-CO" b="1" i="1" dirty="0" smtClean="0">
                <a:solidFill>
                  <a:srgbClr val="FF0000"/>
                </a:solidFill>
              </a:rPr>
              <a:t>. Porque si no perdonamos más nos enfermamos.</a:t>
            </a:r>
            <a:endParaRPr lang="es-CO"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664" y="2132856"/>
            <a:ext cx="2524125"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02942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anim calcmode="lin" valueType="num">
                                      <p:cBhvr>
                                        <p:cTn id="2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wipe(down)">
                                      <p:cBhvr>
                                        <p:cTn id="2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latin typeface="Algerian" pitchFamily="82" charset="0"/>
              </a:rPr>
              <a:t>¿Qué le sucede al que encubre sus pecados?</a:t>
            </a:r>
            <a:endParaRPr lang="es-CO" dirty="0">
              <a:latin typeface="Algerian" pitchFamily="82" charset="0"/>
            </a:endParaRPr>
          </a:p>
        </p:txBody>
      </p:sp>
      <p:sp>
        <p:nvSpPr>
          <p:cNvPr id="3" name="2 Marcador de contenido"/>
          <p:cNvSpPr>
            <a:spLocks noGrp="1"/>
          </p:cNvSpPr>
          <p:nvPr>
            <p:ph idx="1"/>
          </p:nvPr>
        </p:nvSpPr>
        <p:spPr>
          <a:xfrm>
            <a:off x="457200" y="1600201"/>
            <a:ext cx="8229600" cy="1972816"/>
          </a:xfrm>
        </p:spPr>
        <p:txBody>
          <a:bodyPr>
            <a:normAutofit lnSpcReduction="10000"/>
          </a:bodyPr>
          <a:lstStyle/>
          <a:p>
            <a:pPr marL="0" indent="0" algn="ctr">
              <a:buNone/>
            </a:pPr>
            <a:r>
              <a:rPr lang="es-CO" b="1" u="sng" dirty="0" smtClean="0"/>
              <a:t>Prov.28:13</a:t>
            </a:r>
            <a:r>
              <a:rPr lang="es-CO" dirty="0" smtClean="0"/>
              <a:t>.</a:t>
            </a:r>
            <a:r>
              <a:rPr lang="es-CO" b="1" baseline="30000" dirty="0"/>
              <a:t> </a:t>
            </a:r>
            <a:endParaRPr lang="es-CO" b="1" baseline="30000" dirty="0" smtClean="0"/>
          </a:p>
          <a:p>
            <a:pPr marL="0" indent="0" algn="ctr">
              <a:buNone/>
            </a:pPr>
            <a:r>
              <a:rPr lang="es-CO" i="1" dirty="0" smtClean="0"/>
              <a:t>El </a:t>
            </a:r>
            <a:r>
              <a:rPr lang="es-CO" i="1" dirty="0"/>
              <a:t>que encubre sus pecados no prosperará; </a:t>
            </a:r>
            <a:r>
              <a:rPr lang="es-CO" i="1" dirty="0" smtClean="0"/>
              <a:t> Mas </a:t>
            </a:r>
            <a:r>
              <a:rPr lang="es-CO" i="1" dirty="0"/>
              <a:t>el que los confiesa y se aparta alcanzará misericordia</a:t>
            </a:r>
            <a:r>
              <a:rPr lang="es-CO" i="1" dirty="0" smtClean="0"/>
              <a:t>. </a:t>
            </a:r>
            <a:endParaRPr lang="es-CO" i="1" dirty="0" smtClean="0"/>
          </a:p>
        </p:txBody>
      </p:sp>
      <p:sp>
        <p:nvSpPr>
          <p:cNvPr id="4" name="3 Rectángulo"/>
          <p:cNvSpPr/>
          <p:nvPr/>
        </p:nvSpPr>
        <p:spPr>
          <a:xfrm>
            <a:off x="251520" y="4173794"/>
            <a:ext cx="5904656" cy="2246769"/>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r>
              <a:rPr lang="es-CO" sz="2800" dirty="0"/>
              <a:t>Recuerda la clave, que para alcanzar misericordia, es necesario: </a:t>
            </a:r>
          </a:p>
          <a:p>
            <a:r>
              <a:rPr lang="es-CO" sz="2800" dirty="0"/>
              <a:t>(1), confesar los pecados y </a:t>
            </a:r>
          </a:p>
          <a:p>
            <a:r>
              <a:rPr lang="es-CO" sz="2800" dirty="0"/>
              <a:t>(2), apartarse, es decir no volver a pecar, lo que quiere decir, convertirse.</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173795"/>
            <a:ext cx="2592288" cy="2246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653617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1)">
                                      <p:cBhvr>
                                        <p:cTn id="43" dur="2000"/>
                                        <p:tgtEl>
                                          <p:spTgt spid="4"/>
                                        </p:tgtEl>
                                      </p:cBhvr>
                                    </p:animEffect>
                                  </p:childTnLst>
                                </p:cTn>
                              </p:par>
                              <p:par>
                                <p:cTn id="44" presetID="21" presetClass="entr" presetSubtype="1" fill="hold" nodeType="withEffect">
                                  <p:stCondLst>
                                    <p:cond delay="0"/>
                                  </p:stCondLst>
                                  <p:childTnLst>
                                    <p:set>
                                      <p:cBhvr>
                                        <p:cTn id="45" dur="1" fill="hold">
                                          <p:stCondLst>
                                            <p:cond delay="0"/>
                                          </p:stCondLst>
                                        </p:cTn>
                                        <p:tgtEl>
                                          <p:spTgt spid="1026"/>
                                        </p:tgtEl>
                                        <p:attrNameLst>
                                          <p:attrName>style.visibility</p:attrName>
                                        </p:attrNameLst>
                                      </p:cBhvr>
                                      <p:to>
                                        <p:strVal val="visible"/>
                                      </p:to>
                                    </p:set>
                                    <p:animEffect transition="in" filter="wheel(1)">
                                      <p:cBhvr>
                                        <p:cTn id="46"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latin typeface="Algerian" pitchFamily="82" charset="0"/>
              </a:rPr>
              <a:t>¿Cuál es el límite para el perdón?</a:t>
            </a:r>
            <a:endParaRPr lang="es-CO" dirty="0">
              <a:latin typeface="Algerian" pitchFamily="82" charset="0"/>
            </a:endParaRPr>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lgn="ctr">
              <a:buNone/>
            </a:pPr>
            <a:r>
              <a:rPr lang="es-CO" b="1" u="sng" dirty="0"/>
              <a:t>Mat.18:21,22</a:t>
            </a:r>
            <a:r>
              <a:rPr lang="es-CO" dirty="0"/>
              <a:t>. </a:t>
            </a:r>
            <a:endParaRPr lang="es-CO" dirty="0" smtClean="0"/>
          </a:p>
          <a:p>
            <a:pPr marL="0" indent="0" algn="ctr">
              <a:buNone/>
            </a:pPr>
            <a:r>
              <a:rPr lang="es-CO" dirty="0" smtClean="0"/>
              <a:t>Entonces </a:t>
            </a:r>
            <a:r>
              <a:rPr lang="es-CO" dirty="0"/>
              <a:t>se le acercó Pedro y le dijo: Señor, ¿cuántas veces perdonaré a mi hermano que peque contra mí? ¿Hasta siete? </a:t>
            </a:r>
            <a:r>
              <a:rPr lang="es-CO" dirty="0" smtClean="0"/>
              <a:t>22 </a:t>
            </a:r>
            <a:r>
              <a:rPr lang="es-CO" dirty="0"/>
              <a:t>Jesús le dijo: No te digo hasta siete, sino aun hasta setenta veces siete. </a:t>
            </a:r>
            <a:endParaRPr lang="es-CO" dirty="0" smtClean="0"/>
          </a:p>
          <a:p>
            <a:pPr marL="0" indent="0" algn="ctr">
              <a:buNone/>
            </a:pPr>
            <a:r>
              <a:rPr lang="es-CO" dirty="0" smtClean="0"/>
              <a:t>El pensamiento de Pedro fue: «que peque contra mi, durante toda su vida». En </a:t>
            </a:r>
            <a:r>
              <a:rPr lang="es-CO" b="1" u="sng" dirty="0" smtClean="0"/>
              <a:t>Luc. 17:4 </a:t>
            </a:r>
            <a:r>
              <a:rPr lang="es-CO" dirty="0" smtClean="0"/>
              <a:t>El </a:t>
            </a:r>
            <a:r>
              <a:rPr lang="es-CO" dirty="0"/>
              <a:t>Señor dice</a:t>
            </a:r>
            <a:r>
              <a:rPr lang="es-CO" dirty="0" smtClean="0"/>
              <a:t>: Y </a:t>
            </a:r>
            <a:r>
              <a:rPr lang="es-CO" dirty="0"/>
              <a:t>si </a:t>
            </a:r>
            <a:r>
              <a:rPr lang="es-CO" u="sng" dirty="0"/>
              <a:t>siete veces al día pecare contra ti</a:t>
            </a:r>
            <a:r>
              <a:rPr lang="es-CO" dirty="0"/>
              <a:t>, y siete veces al día volviere a ti, diciendo: Me arrepiento; perdónale.</a:t>
            </a:r>
            <a:endParaRPr lang="es-CO" dirty="0" smtClean="0"/>
          </a:p>
          <a:p>
            <a:pPr marL="0" indent="0">
              <a:buNone/>
            </a:pPr>
            <a:endParaRPr lang="es-CO" dirty="0" smtClean="0"/>
          </a:p>
          <a:p>
            <a:pPr marL="0" indent="0" algn="ctr">
              <a:buNone/>
            </a:pPr>
            <a:r>
              <a:rPr lang="es-CO" dirty="0" smtClean="0"/>
              <a:t>Nota</a:t>
            </a:r>
            <a:r>
              <a:rPr lang="es-CO" dirty="0"/>
              <a:t>. </a:t>
            </a:r>
            <a:r>
              <a:rPr lang="es-CO" b="1" dirty="0">
                <a:solidFill>
                  <a:srgbClr val="FF0000"/>
                </a:solidFill>
              </a:rPr>
              <a:t>El hombre piensa en lo CUANTITATIVO, cuantas veces. Pero Dios piensa en lo CUALITATIVO, un arrepentimiento que contenga estas dos características, </a:t>
            </a:r>
            <a:r>
              <a:rPr lang="es-CO" b="1" dirty="0" smtClean="0">
                <a:solidFill>
                  <a:srgbClr val="FF0000"/>
                </a:solidFill>
              </a:rPr>
              <a:t>PERDONAR </a:t>
            </a:r>
            <a:r>
              <a:rPr lang="es-CO" b="1" dirty="0">
                <a:solidFill>
                  <a:srgbClr val="FF0000"/>
                </a:solidFill>
              </a:rPr>
              <a:t>y </a:t>
            </a:r>
            <a:r>
              <a:rPr lang="es-CO" b="1" dirty="0" smtClean="0">
                <a:solidFill>
                  <a:srgbClr val="FF0000"/>
                </a:solidFill>
              </a:rPr>
              <a:t>OLVIDAR, </a:t>
            </a:r>
            <a:r>
              <a:rPr lang="es-CO" b="1" dirty="0">
                <a:solidFill>
                  <a:srgbClr val="FF0000"/>
                </a:solidFill>
              </a:rPr>
              <a:t>es decir, le quiso decir a Pedro; siempre hay que estar dispuesto a </a:t>
            </a:r>
            <a:r>
              <a:rPr lang="es-CO" b="1" dirty="0" smtClean="0">
                <a:solidFill>
                  <a:srgbClr val="FF0000"/>
                </a:solidFill>
              </a:rPr>
              <a:t>perdonar</a:t>
            </a:r>
            <a:r>
              <a:rPr lang="es-CO" b="1" dirty="0">
                <a:solidFill>
                  <a:srgbClr val="FF0000"/>
                </a:solidFill>
              </a:rPr>
              <a:t>. </a:t>
            </a:r>
          </a:p>
          <a:p>
            <a:endParaRPr lang="es-CO" dirty="0"/>
          </a:p>
        </p:txBody>
      </p:sp>
    </p:spTree>
    <p:extLst>
      <p:ext uri="{BB962C8B-B14F-4D97-AF65-F5344CB8AC3E}">
        <p14:creationId xmlns:p14="http://schemas.microsoft.com/office/powerpoint/2010/main" val="95146235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ipe(down)">
                                      <p:cBhvr>
                                        <p:cTn id="18" dur="580">
                                          <p:stCondLst>
                                            <p:cond delay="0"/>
                                          </p:stCondLst>
                                        </p:cTn>
                                        <p:tgtEl>
                                          <p:spTgt spid="3">
                                            <p:txEl>
                                              <p:pRg st="4" end="4"/>
                                            </p:txEl>
                                          </p:spTgt>
                                        </p:tgtEl>
                                      </p:cBhvr>
                                    </p:animEffect>
                                    <p:anim calcmode="lin" valueType="num">
                                      <p:cBhvr>
                                        <p:cTn id="19"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4" end="4"/>
                                            </p:txEl>
                                          </p:spTgt>
                                        </p:tgtEl>
                                      </p:cBhvr>
                                      <p:to x="100000" y="60000"/>
                                    </p:animScale>
                                    <p:animScale>
                                      <p:cBhvr>
                                        <p:cTn id="25" dur="166" decel="50000">
                                          <p:stCondLst>
                                            <p:cond delay="676"/>
                                          </p:stCondLst>
                                        </p:cTn>
                                        <p:tgtEl>
                                          <p:spTgt spid="3">
                                            <p:txEl>
                                              <p:pRg st="4" end="4"/>
                                            </p:txEl>
                                          </p:spTgt>
                                        </p:tgtEl>
                                      </p:cBhvr>
                                      <p:to x="100000" y="100000"/>
                                    </p:animScale>
                                    <p:animScale>
                                      <p:cBhvr>
                                        <p:cTn id="26" dur="26">
                                          <p:stCondLst>
                                            <p:cond delay="1312"/>
                                          </p:stCondLst>
                                        </p:cTn>
                                        <p:tgtEl>
                                          <p:spTgt spid="3">
                                            <p:txEl>
                                              <p:pRg st="4" end="4"/>
                                            </p:txEl>
                                          </p:spTgt>
                                        </p:tgtEl>
                                      </p:cBhvr>
                                      <p:to x="100000" y="80000"/>
                                    </p:animScale>
                                    <p:animScale>
                                      <p:cBhvr>
                                        <p:cTn id="27" dur="166" decel="50000">
                                          <p:stCondLst>
                                            <p:cond delay="1338"/>
                                          </p:stCondLst>
                                        </p:cTn>
                                        <p:tgtEl>
                                          <p:spTgt spid="3">
                                            <p:txEl>
                                              <p:pRg st="4" end="4"/>
                                            </p:txEl>
                                          </p:spTgt>
                                        </p:tgtEl>
                                      </p:cBhvr>
                                      <p:to x="100000" y="100000"/>
                                    </p:animScale>
                                    <p:animScale>
                                      <p:cBhvr>
                                        <p:cTn id="28" dur="26">
                                          <p:stCondLst>
                                            <p:cond delay="1642"/>
                                          </p:stCondLst>
                                        </p:cTn>
                                        <p:tgtEl>
                                          <p:spTgt spid="3">
                                            <p:txEl>
                                              <p:pRg st="4" end="4"/>
                                            </p:txEl>
                                          </p:spTgt>
                                        </p:tgtEl>
                                      </p:cBhvr>
                                      <p:to x="100000" y="90000"/>
                                    </p:animScale>
                                    <p:animScale>
                                      <p:cBhvr>
                                        <p:cTn id="29" dur="166" decel="50000">
                                          <p:stCondLst>
                                            <p:cond delay="1668"/>
                                          </p:stCondLst>
                                        </p:cTn>
                                        <p:tgtEl>
                                          <p:spTgt spid="3">
                                            <p:txEl>
                                              <p:pRg st="4" end="4"/>
                                            </p:txEl>
                                          </p:spTgt>
                                        </p:tgtEl>
                                      </p:cBhvr>
                                      <p:to x="100000" y="100000"/>
                                    </p:animScale>
                                    <p:animScale>
                                      <p:cBhvr>
                                        <p:cTn id="30" dur="26">
                                          <p:stCondLst>
                                            <p:cond delay="1808"/>
                                          </p:stCondLst>
                                        </p:cTn>
                                        <p:tgtEl>
                                          <p:spTgt spid="3">
                                            <p:txEl>
                                              <p:pRg st="4" end="4"/>
                                            </p:txEl>
                                          </p:spTgt>
                                        </p:tgtEl>
                                      </p:cBhvr>
                                      <p:to x="100000" y="95000"/>
                                    </p:animScale>
                                    <p:animScale>
                                      <p:cBhvr>
                                        <p:cTn id="31"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916832"/>
            <a:ext cx="8229600" cy="2880320"/>
          </a:xfrm>
        </p:spPr>
        <p:txBody>
          <a:bodyPr>
            <a:normAutofit fontScale="85000" lnSpcReduction="20000"/>
          </a:bodyPr>
          <a:lstStyle/>
          <a:p>
            <a:pPr marL="0" indent="0" algn="ctr">
              <a:buNone/>
            </a:pPr>
            <a:r>
              <a:rPr lang="es-CO" dirty="0" smtClean="0"/>
              <a:t>En este texto se mencionan cinco frases importantes:</a:t>
            </a:r>
          </a:p>
          <a:p>
            <a:pPr marL="0" indent="0" algn="ctr">
              <a:buNone/>
            </a:pPr>
            <a:r>
              <a:rPr lang="es-CO" sz="3800" b="1" dirty="0" smtClean="0">
                <a:solidFill>
                  <a:srgbClr val="FF0000"/>
                </a:solidFill>
              </a:rPr>
              <a:t>1</a:t>
            </a:r>
            <a:r>
              <a:rPr lang="es-CO" dirty="0" smtClean="0"/>
              <a:t>). En el verso 5, se menciona quien es este, en «Quien»: es «Jesucristo». </a:t>
            </a:r>
            <a:r>
              <a:rPr lang="es-CO" b="1" dirty="0" smtClean="0"/>
              <a:t>Él es la Persona central de las Escrituras</a:t>
            </a:r>
            <a:r>
              <a:rPr lang="es-CO" dirty="0" smtClean="0"/>
              <a:t>. </a:t>
            </a:r>
            <a:endParaRPr lang="es-CO" dirty="0"/>
          </a:p>
          <a:p>
            <a:pPr marL="0" indent="0" algn="ctr">
              <a:buNone/>
            </a:pPr>
            <a:r>
              <a:rPr lang="es-CO" dirty="0"/>
              <a:t>  La redención se efectúa por algo más que una cierta cooperación con Cristo o una simple unión mística con él.  Cristo es la “esfera viviente” de la redención; en su persona tiene lugar esa gran obra.  </a:t>
            </a:r>
            <a:endParaRPr lang="es-CO" dirty="0" smtClean="0"/>
          </a:p>
        </p:txBody>
      </p:sp>
      <p:graphicFrame>
        <p:nvGraphicFramePr>
          <p:cNvPr id="8" name="7 Diagrama"/>
          <p:cNvGraphicFramePr/>
          <p:nvPr>
            <p:extLst>
              <p:ext uri="{D42A27DB-BD31-4B8C-83A1-F6EECF244321}">
                <p14:modId xmlns:p14="http://schemas.microsoft.com/office/powerpoint/2010/main" val="1843707977"/>
              </p:ext>
            </p:extLst>
          </p:nvPr>
        </p:nvGraphicFramePr>
        <p:xfrm>
          <a:off x="755576" y="4941168"/>
          <a:ext cx="6912768" cy="1569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8 Rectángulo"/>
          <p:cNvSpPr/>
          <p:nvPr/>
        </p:nvSpPr>
        <p:spPr>
          <a:xfrm>
            <a:off x="395536" y="188640"/>
            <a:ext cx="8352928" cy="1384995"/>
          </a:xfrm>
          <a:prstGeom prst="rect">
            <a:avLst/>
          </a:prstGeom>
          <a:solidFill>
            <a:srgbClr val="002060"/>
          </a:solidFill>
        </p:spPr>
        <p:txBody>
          <a:bodyPr wrap="square">
            <a:spAutoFit/>
          </a:bodyPr>
          <a:lstStyle/>
          <a:p>
            <a:pPr algn="ctr"/>
            <a:r>
              <a:rPr lang="es-CO" sz="2800" b="1" dirty="0">
                <a:solidFill>
                  <a:schemeClr val="bg1"/>
                </a:solidFill>
              </a:rPr>
              <a:t>Efe.1:7. </a:t>
            </a:r>
          </a:p>
          <a:p>
            <a:pPr algn="ctr"/>
            <a:r>
              <a:rPr lang="es-CO" sz="2800" b="1" dirty="0">
                <a:solidFill>
                  <a:schemeClr val="bg1"/>
                </a:solidFill>
              </a:rPr>
              <a:t>«En quien tenemos redención por su sangre, el perdón de pecados según las riquezas de su gracia».</a:t>
            </a:r>
          </a:p>
        </p:txBody>
      </p:sp>
    </p:spTree>
    <p:extLst>
      <p:ext uri="{BB962C8B-B14F-4D97-AF65-F5344CB8AC3E}">
        <p14:creationId xmlns:p14="http://schemas.microsoft.com/office/powerpoint/2010/main" val="73476062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474208343"/>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161246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sz="5400" b="1" i="1" dirty="0" smtClean="0"/>
              <a:t>Conclusión</a:t>
            </a:r>
            <a:endParaRPr lang="es-CO" sz="5400" b="1" i="1" dirty="0"/>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lgn="ctr">
              <a:buNone/>
            </a:pPr>
            <a:r>
              <a:rPr lang="es-CO" dirty="0" smtClean="0"/>
              <a:t>Recuerda las palabras del Padre Nuestro pronunciadas por él </a:t>
            </a:r>
            <a:r>
              <a:rPr lang="es-CO" dirty="0"/>
              <a:t>Señor Jesús</a:t>
            </a:r>
            <a:r>
              <a:rPr lang="es-CO" dirty="0" smtClean="0"/>
              <a:t>:</a:t>
            </a:r>
          </a:p>
          <a:p>
            <a:pPr marL="0" indent="0" algn="ctr">
              <a:buNone/>
            </a:pPr>
            <a:endParaRPr lang="es-CO" dirty="0" smtClean="0"/>
          </a:p>
          <a:p>
            <a:pPr marL="0" indent="0" algn="ctr">
              <a:buNone/>
            </a:pPr>
            <a:r>
              <a:rPr lang="es-CO" dirty="0" smtClean="0"/>
              <a:t>«perdona </a:t>
            </a:r>
            <a:r>
              <a:rPr lang="es-CO" dirty="0"/>
              <a:t>nuestras </a:t>
            </a:r>
            <a:r>
              <a:rPr lang="es-CO" dirty="0" smtClean="0"/>
              <a:t>ofensas, como </a:t>
            </a:r>
            <a:r>
              <a:rPr lang="es-CO" dirty="0"/>
              <a:t>también nosotros perdonamos </a:t>
            </a:r>
            <a:r>
              <a:rPr lang="es-CO" dirty="0" smtClean="0"/>
              <a:t> a </a:t>
            </a:r>
            <a:r>
              <a:rPr lang="es-CO" dirty="0"/>
              <a:t>los que nos </a:t>
            </a:r>
            <a:r>
              <a:rPr lang="es-CO" dirty="0" smtClean="0"/>
              <a:t>ofenden»</a:t>
            </a:r>
          </a:p>
          <a:p>
            <a:pPr marL="0" indent="0" algn="ctr">
              <a:buNone/>
            </a:pPr>
            <a:r>
              <a:rPr lang="es-CO" dirty="0" smtClean="0"/>
              <a:t>«Porque </a:t>
            </a:r>
            <a:r>
              <a:rPr lang="es-CO" dirty="0"/>
              <a:t>si perdonareis a los hombres sus ofensas, os perdonará también a vosotros vuestro Padre </a:t>
            </a:r>
            <a:r>
              <a:rPr lang="es-CO" dirty="0" smtClean="0"/>
              <a:t>celestial».</a:t>
            </a:r>
          </a:p>
          <a:p>
            <a:pPr marL="0" indent="0" algn="ctr">
              <a:buNone/>
            </a:pPr>
            <a:endParaRPr lang="es-CO" dirty="0"/>
          </a:p>
          <a:p>
            <a:pPr marL="0" indent="0" algn="ctr">
              <a:buNone/>
            </a:pPr>
            <a:r>
              <a:rPr lang="es-CO" dirty="0" smtClean="0"/>
              <a:t>Mi deseo y oración es que por la gracia de Dios, tengamos un corazón dispuesto a perdonar, para que también obtengamos el perdón de Dios. Amen.</a:t>
            </a:r>
          </a:p>
          <a:p>
            <a:pPr marL="0" indent="0" algn="ctr">
              <a:buNone/>
            </a:pPr>
            <a:r>
              <a:rPr lang="es-CO" dirty="0" smtClean="0"/>
              <a:t>Como lo hemos hecho en todos los temas, ahora lo repito, no te olvides que Cristo viene pronto. Prepárate, y comparte estos temas, esta es </a:t>
            </a:r>
            <a:r>
              <a:rPr lang="es-CO" smtClean="0"/>
              <a:t>la tarea.</a:t>
            </a:r>
            <a:endParaRPr lang="es-CO" dirty="0"/>
          </a:p>
        </p:txBody>
      </p:sp>
    </p:spTree>
    <p:extLst>
      <p:ext uri="{BB962C8B-B14F-4D97-AF65-F5344CB8AC3E}">
        <p14:creationId xmlns:p14="http://schemas.microsoft.com/office/powerpoint/2010/main" val="200855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617</TotalTime>
  <Words>1812</Words>
  <Application>Microsoft Office PowerPoint</Application>
  <PresentationFormat>Presentación en pantalla (4:3)</PresentationFormat>
  <Paragraphs>91</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ATENTOS A PERDONAR</vt:lpstr>
      <vt:lpstr>Introducción</vt:lpstr>
      <vt:lpstr>Presentación de PowerPoint</vt:lpstr>
      <vt:lpstr>Presentación de PowerPoint</vt:lpstr>
      <vt:lpstr>Miremos una faceta de la disposición de Dios para el perdón. </vt:lpstr>
      <vt:lpstr>Presentación de PowerPoint</vt:lpstr>
      <vt:lpstr>Presentación de PowerPoint</vt:lpstr>
      <vt:lpstr>¿Por amor a quién estaba Dios dispuesto a perdonar?</vt:lpstr>
      <vt:lpstr>Presentación de PowerPoint</vt:lpstr>
      <vt:lpstr>Presentación de PowerPoint</vt:lpstr>
      <vt:lpstr>Presentación de PowerPoint</vt:lpstr>
      <vt:lpstr>Miremos las condiciones impuestas por Dios para que haya un perdón genuino. </vt:lpstr>
      <vt:lpstr>Miremos la situación en la que se encontraba un hombre que había cometido un gran pecado. </vt:lpstr>
      <vt:lpstr>¿Qué le sucede al que encubre sus pecados?</vt:lpstr>
      <vt:lpstr>¿Cuál es el límite para el perdón?</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ATENTOS A PERDONAR</dc:title>
  <dc:creator>FAMILIA FIERRO CH</dc:creator>
  <cp:lastModifiedBy>FAMILIA FIERRO CH</cp:lastModifiedBy>
  <cp:revision>73</cp:revision>
  <dcterms:created xsi:type="dcterms:W3CDTF">2013-05-06T09:36:33Z</dcterms:created>
  <dcterms:modified xsi:type="dcterms:W3CDTF">2014-08-17T01:59:24Z</dcterms:modified>
</cp:coreProperties>
</file>